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0"/>
  </p:notesMasterIdLst>
  <p:sldIdLst>
    <p:sldId id="1100" r:id="rId2"/>
    <p:sldId id="1099" r:id="rId3"/>
    <p:sldId id="1101" r:id="rId4"/>
    <p:sldId id="1102" r:id="rId5"/>
    <p:sldId id="1103" r:id="rId6"/>
    <p:sldId id="1104" r:id="rId7"/>
    <p:sldId id="1105" r:id="rId8"/>
    <p:sldId id="1106" r:id="rId9"/>
    <p:sldId id="1107" r:id="rId10"/>
    <p:sldId id="1108" r:id="rId11"/>
    <p:sldId id="1109" r:id="rId12"/>
    <p:sldId id="1110" r:id="rId13"/>
    <p:sldId id="1111" r:id="rId14"/>
    <p:sldId id="1112" r:id="rId15"/>
    <p:sldId id="1113" r:id="rId16"/>
    <p:sldId id="1123" r:id="rId17"/>
    <p:sldId id="1124" r:id="rId18"/>
    <p:sldId id="1125" r:id="rId19"/>
    <p:sldId id="1126" r:id="rId20"/>
    <p:sldId id="1127" r:id="rId21"/>
    <p:sldId id="1128" r:id="rId22"/>
    <p:sldId id="1129" r:id="rId23"/>
    <p:sldId id="1130" r:id="rId24"/>
    <p:sldId id="1131" r:id="rId25"/>
    <p:sldId id="1132" r:id="rId26"/>
    <p:sldId id="1133" r:id="rId27"/>
    <p:sldId id="1135" r:id="rId28"/>
    <p:sldId id="1136" r:id="rId29"/>
    <p:sldId id="1137" r:id="rId30"/>
    <p:sldId id="1138" r:id="rId31"/>
    <p:sldId id="1139" r:id="rId32"/>
    <p:sldId id="1142" r:id="rId33"/>
    <p:sldId id="1143" r:id="rId34"/>
    <p:sldId id="1144" r:id="rId35"/>
    <p:sldId id="1145" r:id="rId36"/>
    <p:sldId id="1148" r:id="rId37"/>
    <p:sldId id="1149" r:id="rId38"/>
    <p:sldId id="1150" r:id="rId39"/>
    <p:sldId id="1167" r:id="rId40"/>
    <p:sldId id="1169" r:id="rId41"/>
    <p:sldId id="1170" r:id="rId42"/>
    <p:sldId id="1173" r:id="rId43"/>
    <p:sldId id="1172" r:id="rId44"/>
    <p:sldId id="1153" r:id="rId45"/>
    <p:sldId id="1154" r:id="rId46"/>
    <p:sldId id="1155" r:id="rId47"/>
    <p:sldId id="1156" r:id="rId48"/>
    <p:sldId id="1157" r:id="rId49"/>
    <p:sldId id="1158" r:id="rId50"/>
    <p:sldId id="1159" r:id="rId51"/>
    <p:sldId id="1160" r:id="rId52"/>
    <p:sldId id="1161" r:id="rId53"/>
    <p:sldId id="1162" r:id="rId54"/>
    <p:sldId id="1163" r:id="rId55"/>
    <p:sldId id="1164" r:id="rId56"/>
    <p:sldId id="951" r:id="rId57"/>
    <p:sldId id="302" r:id="rId58"/>
    <p:sldId id="952" r:id="rId5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CC00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40" autoAdjust="0"/>
    <p:restoredTop sz="91984" autoAdjust="0"/>
  </p:normalViewPr>
  <p:slideViewPr>
    <p:cSldViewPr snapToGrid="0" snapToObjects="1">
      <p:cViewPr varScale="1">
        <p:scale>
          <a:sx n="103" d="100"/>
          <a:sy n="103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88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657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150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47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980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641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668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262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37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503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8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081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68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11 – Functions (</a:t>
            </a:r>
            <a:r>
              <a:rPr lang="en-US" altLang="en-US" sz="4000" dirty="0" err="1"/>
              <a:t>cont</a:t>
            </a:r>
            <a:r>
              <a:rPr lang="en-US" altLang="en-US" sz="4000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of a Python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610467" y="1828800"/>
            <a:ext cx="5439266" cy="466407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prstDash val="sysDot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File:    gradeGetter.py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Author:  Dr. Gibson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MIN_GRADE 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MAX_GRADE 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100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getInput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gets a value between...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Input:    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minn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an integer...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getInput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enter..."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more code here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grade =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getInput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(MIN_GRADE, MAX_GRADE)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got a"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grade)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>
              <a:solidFill>
                <a:srgbClr val="00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599436" y="1702341"/>
            <a:ext cx="6304865" cy="760568"/>
            <a:chOff x="599436" y="1702341"/>
            <a:chExt cx="6304865" cy="760568"/>
          </a:xfrm>
        </p:grpSpPr>
        <p:sp>
          <p:nvSpPr>
            <p:cNvPr id="6" name="Rounded Rectangle 5"/>
            <p:cNvSpPr/>
            <p:nvPr/>
          </p:nvSpPr>
          <p:spPr>
            <a:xfrm flipH="1">
              <a:off x="3465772" y="1702341"/>
              <a:ext cx="3438529" cy="760568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9436" y="1866906"/>
              <a:ext cx="2025311" cy="40011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header comment</a:t>
              </a:r>
              <a:endParaRPr lang="en-US" sz="20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2528908" y="2082625"/>
              <a:ext cx="9144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134457" y="2570347"/>
            <a:ext cx="4544161" cy="583695"/>
            <a:chOff x="1134457" y="2570347"/>
            <a:chExt cx="4544161" cy="583695"/>
          </a:xfrm>
        </p:grpSpPr>
        <p:sp>
          <p:nvSpPr>
            <p:cNvPr id="14" name="Rounded Rectangle 13"/>
            <p:cNvSpPr/>
            <p:nvPr/>
          </p:nvSpPr>
          <p:spPr>
            <a:xfrm flipH="1">
              <a:off x="3465772" y="2570347"/>
              <a:ext cx="2212846" cy="583695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34457" y="2662140"/>
              <a:ext cx="1490290" cy="40011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constants</a:t>
              </a:r>
              <a:endParaRPr lang="en-US" sz="20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528908" y="2862195"/>
              <a:ext cx="9144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197963" y="3280501"/>
            <a:ext cx="8031636" cy="1602783"/>
            <a:chOff x="197963" y="3280501"/>
            <a:chExt cx="8031636" cy="1602783"/>
          </a:xfrm>
        </p:grpSpPr>
        <p:sp>
          <p:nvSpPr>
            <p:cNvPr id="20" name="Rounded Rectangle 19"/>
            <p:cNvSpPr/>
            <p:nvPr/>
          </p:nvSpPr>
          <p:spPr>
            <a:xfrm flipH="1">
              <a:off x="3465769" y="3280501"/>
              <a:ext cx="4763830" cy="1602783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7963" y="3491905"/>
              <a:ext cx="2426784" cy="132343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definitions and function headers for all functions other than</a:t>
              </a:r>
              <a:r>
                <a:rPr lang="en-US" sz="20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main()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528907" y="4092125"/>
              <a:ext cx="9144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345234" y="5010213"/>
            <a:ext cx="8584755" cy="869685"/>
            <a:chOff x="345234" y="5010213"/>
            <a:chExt cx="8584755" cy="869685"/>
          </a:xfrm>
        </p:grpSpPr>
        <p:sp>
          <p:nvSpPr>
            <p:cNvPr id="25" name="Rounded Rectangle 24"/>
            <p:cNvSpPr/>
            <p:nvPr/>
          </p:nvSpPr>
          <p:spPr>
            <a:xfrm flipH="1">
              <a:off x="3465772" y="5010213"/>
              <a:ext cx="5464217" cy="869685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5234" y="5245000"/>
              <a:ext cx="2279514" cy="40011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main() </a:t>
              </a:r>
              <a:r>
                <a:rPr lang="en-US" sz="2000" dirty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definition</a:t>
              </a:r>
              <a:endParaRPr lang="en-US" sz="20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2528907" y="5445056"/>
              <a:ext cx="9144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711962" y="5955163"/>
            <a:ext cx="3800947" cy="400110"/>
            <a:chOff x="711962" y="5955163"/>
            <a:chExt cx="3800947" cy="400110"/>
          </a:xfrm>
        </p:grpSpPr>
        <p:sp>
          <p:nvSpPr>
            <p:cNvPr id="32" name="Rounded Rectangle 31"/>
            <p:cNvSpPr/>
            <p:nvPr/>
          </p:nvSpPr>
          <p:spPr>
            <a:xfrm flipH="1">
              <a:off x="3465772" y="5985254"/>
              <a:ext cx="1047137" cy="350201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11962" y="5955163"/>
              <a:ext cx="1912785" cy="40011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call to</a:t>
              </a:r>
              <a:r>
                <a:rPr lang="en-US" sz="20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main()</a:t>
              </a: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2528907" y="6160355"/>
              <a:ext cx="9144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397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On Global Constants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Globals</a:t>
            </a:r>
            <a:r>
              <a:rPr lang="en-US" dirty="0"/>
              <a:t> are variables declared outside </a:t>
            </a:r>
            <a:br>
              <a:rPr lang="en-US" dirty="0"/>
            </a:br>
            <a:r>
              <a:rPr lang="en-US" dirty="0"/>
              <a:t>of any function (including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/>
              <a:t> )</a:t>
            </a:r>
          </a:p>
          <a:p>
            <a:r>
              <a:rPr lang="en-US" dirty="0"/>
              <a:t>Accessible globally in your program</a:t>
            </a:r>
          </a:p>
          <a:p>
            <a:pPr lvl="1"/>
            <a:r>
              <a:rPr lang="en-US" dirty="0"/>
              <a:t>To all functions and code</a:t>
            </a:r>
          </a:p>
          <a:p>
            <a:pPr lvl="1"/>
            <a:endParaRPr lang="en-US" dirty="0"/>
          </a:p>
          <a:p>
            <a:r>
              <a:rPr lang="en-US" dirty="0"/>
              <a:t>Your programs </a:t>
            </a:r>
            <a:r>
              <a:rPr lang="en-US" u="sng" dirty="0"/>
              <a:t>may not</a:t>
            </a:r>
            <a:r>
              <a:rPr lang="en-US" dirty="0"/>
              <a:t> have global variables</a:t>
            </a:r>
          </a:p>
          <a:p>
            <a:r>
              <a:rPr lang="en-US" dirty="0"/>
              <a:t>Your programs </a:t>
            </a:r>
            <a:r>
              <a:rPr lang="en-US" u="sng" dirty="0"/>
              <a:t>may</a:t>
            </a:r>
            <a:r>
              <a:rPr lang="en-US" dirty="0"/>
              <a:t> use global </a:t>
            </a:r>
            <a:r>
              <a:rPr lang="en-US" b="1" dirty="0"/>
              <a:t>constants</a:t>
            </a:r>
            <a:endParaRPr lang="en-US" dirty="0"/>
          </a:p>
          <a:p>
            <a:pPr lvl="1"/>
            <a:r>
              <a:rPr lang="en-US" dirty="0"/>
              <a:t>In fact, constants </a:t>
            </a:r>
            <a:r>
              <a:rPr lang="en-US" u="sng" dirty="0"/>
              <a:t>should</a:t>
            </a:r>
            <a:r>
              <a:rPr lang="en-US" dirty="0"/>
              <a:t> be global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3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Return Statements</a:t>
            </a:r>
          </a:p>
        </p:txBody>
      </p:sp>
    </p:spTree>
    <p:extLst>
      <p:ext uri="{BB962C8B-B14F-4D97-AF65-F5344CB8AC3E}">
        <p14:creationId xmlns:p14="http://schemas.microsoft.com/office/powerpoint/2010/main" val="474108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Information to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Passing parameters provides a mechanism for </a:t>
            </a:r>
            <a:r>
              <a:rPr lang="en-US" u="sng" dirty="0"/>
              <a:t>initializing</a:t>
            </a:r>
            <a:r>
              <a:rPr lang="en-US" dirty="0"/>
              <a:t> the variables in a function</a:t>
            </a:r>
          </a:p>
          <a:p>
            <a:endParaRPr lang="en-US" dirty="0"/>
          </a:p>
          <a:p>
            <a:r>
              <a:rPr lang="en-US" dirty="0"/>
              <a:t>Parameters act as </a:t>
            </a:r>
            <a:r>
              <a:rPr lang="en-US" b="1" i="1" dirty="0"/>
              <a:t>inputs</a:t>
            </a:r>
            <a:r>
              <a:rPr lang="en-US" dirty="0"/>
              <a:t> to a function</a:t>
            </a:r>
          </a:p>
          <a:p>
            <a:endParaRPr lang="en-US" dirty="0"/>
          </a:p>
          <a:p>
            <a:r>
              <a:rPr lang="en-US" dirty="0"/>
              <a:t>We can call a function many times and get </a:t>
            </a:r>
            <a:r>
              <a:rPr lang="en-US" u="sng" dirty="0"/>
              <a:t>different results</a:t>
            </a:r>
            <a:r>
              <a:rPr lang="en-US" dirty="0"/>
              <a:t> by changing its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85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32" y="826364"/>
            <a:ext cx="8479536" cy="1143000"/>
          </a:xfrm>
        </p:spPr>
        <p:txBody>
          <a:bodyPr/>
          <a:lstStyle/>
          <a:p>
            <a:r>
              <a:rPr lang="en-US" dirty="0"/>
              <a:t>Getting Information from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already seen numerous examples of functions that </a:t>
            </a:r>
            <a:r>
              <a:rPr lang="en-US" u="sng" dirty="0"/>
              <a:t>return</a:t>
            </a:r>
            <a:r>
              <a:rPr lang="en-US" dirty="0"/>
              <a:t> values</a:t>
            </a:r>
          </a:p>
          <a:p>
            <a:pPr marL="91440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input()</a:t>
            </a:r>
            <a:r>
              <a:rPr lang="en-US" dirty="0"/>
              <a:t>, etc.</a:t>
            </a:r>
          </a:p>
          <a:p>
            <a:pPr lvl="3"/>
            <a:endParaRPr lang="en-US" dirty="0"/>
          </a:p>
          <a:p>
            <a:r>
              <a:rPr lang="en-US" dirty="0"/>
              <a:t>For example,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Takes in any list or string as its parameter</a:t>
            </a:r>
          </a:p>
          <a:p>
            <a:pPr lvl="1"/>
            <a:r>
              <a:rPr lang="en-US" dirty="0"/>
              <a:t>Counts the number of elements (or characters)</a:t>
            </a:r>
          </a:p>
          <a:p>
            <a:pPr lvl="1"/>
            <a:r>
              <a:rPr lang="en-US" dirty="0"/>
              <a:t>And </a:t>
            </a:r>
            <a:r>
              <a:rPr lang="en-US" u="sng" dirty="0"/>
              <a:t>returns</a:t>
            </a:r>
            <a:r>
              <a:rPr lang="en-US" dirty="0"/>
              <a:t> an integer value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3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that Return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have a function return a value after it is called, we need to use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/>
              <a:t> keyword</a:t>
            </a:r>
          </a:p>
          <a:p>
            <a:endParaRPr lang="en-US" dirty="0"/>
          </a:p>
          <a:p>
            <a:pPr marL="914400" indent="0">
              <a:buNone/>
            </a:pP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91440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return the square</a:t>
            </a:r>
          </a:p>
          <a:p>
            <a:pPr marL="91440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9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Return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Python encounters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/>
              <a:t>, it...</a:t>
            </a:r>
          </a:p>
          <a:p>
            <a:pPr lvl="1"/>
            <a:r>
              <a:rPr lang="en-US" sz="3200" dirty="0"/>
              <a:t>Exits the function (immediately!)</a:t>
            </a:r>
          </a:p>
          <a:p>
            <a:pPr lvl="2"/>
            <a:r>
              <a:rPr lang="en-US" sz="2800" dirty="0"/>
              <a:t>Even if it’s not the end of the function</a:t>
            </a:r>
          </a:p>
          <a:p>
            <a:pPr lvl="1"/>
            <a:r>
              <a:rPr lang="en-US" sz="3200" dirty="0"/>
              <a:t>Returns control back to where </a:t>
            </a:r>
            <a:br>
              <a:rPr lang="en-US" sz="3200" dirty="0"/>
            </a:br>
            <a:r>
              <a:rPr lang="en-US" sz="3200" dirty="0"/>
              <a:t>the function was called from</a:t>
            </a:r>
          </a:p>
          <a:p>
            <a:pPr lvl="3"/>
            <a:endParaRPr lang="en-US" sz="1400" dirty="0"/>
          </a:p>
          <a:p>
            <a:r>
              <a:rPr lang="en-US" dirty="0"/>
              <a:t>The expression in the return statement is evaluated, then sent back to the caller as a </a:t>
            </a:r>
            <a:r>
              <a:rPr lang="en-US" b="1" i="1" dirty="0"/>
              <a:t>return value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31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/>
              <a:t>Code Trace: Return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219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7901" y="3860351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</a:p>
        </p:txBody>
      </p:sp>
    </p:spTree>
    <p:extLst>
      <p:ext uri="{BB962C8B-B14F-4D97-AF65-F5344CB8AC3E}">
        <p14:creationId xmlns:p14="http://schemas.microsoft.com/office/powerpoint/2010/main" val="4105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/>
              <a:t>Code Trace: Return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3775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7901" y="3860351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</a:p>
        </p:txBody>
      </p:sp>
    </p:spTree>
    <p:extLst>
      <p:ext uri="{BB962C8B-B14F-4D97-AF65-F5344CB8AC3E}">
        <p14:creationId xmlns:p14="http://schemas.microsoft.com/office/powerpoint/2010/main" val="280386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0.00121 -0.14259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/>
              <a:t>Code Trace: Return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37755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2718" y="2879964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11" name="TextBox 10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211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0.04583 0.03495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Functions</a:t>
            </a:r>
          </a:p>
          <a:p>
            <a:pPr lvl="1"/>
            <a:r>
              <a:rPr lang="en-US" sz="3200" dirty="0"/>
              <a:t>Why they’re useful</a:t>
            </a:r>
          </a:p>
          <a:p>
            <a:pPr lvl="1"/>
            <a:r>
              <a:rPr lang="en-US" sz="3200" dirty="0"/>
              <a:t>When you should use them</a:t>
            </a:r>
          </a:p>
          <a:p>
            <a:r>
              <a:rPr lang="en-US" dirty="0"/>
              <a:t>Defining functions</a:t>
            </a:r>
          </a:p>
          <a:p>
            <a:r>
              <a:rPr lang="en-US" dirty="0"/>
              <a:t>Calling functions</a:t>
            </a:r>
          </a:p>
          <a:p>
            <a:r>
              <a:rPr lang="en-US" dirty="0"/>
              <a:t>Variable scope</a:t>
            </a:r>
          </a:p>
          <a:p>
            <a:r>
              <a:rPr lang="en-US" dirty="0"/>
              <a:t>Passing arguments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15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/>
              <a:t>Code Trace: Return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42848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  <a:p>
            <a:r>
              <a:rPr lang="en-US" dirty="0">
                <a:solidFill>
                  <a:prstClr val="black"/>
                </a:solidFill>
              </a:rPr>
              <a:t>Step 4: See the function call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</a:p>
          <a:p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00298" y="3125062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974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96296E-6 L 1.94444E-6 0.03449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/>
              <a:t>Code Trace: Return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73926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  <a:p>
            <a:r>
              <a:rPr lang="en-US" dirty="0">
                <a:solidFill>
                  <a:prstClr val="black"/>
                </a:solidFill>
              </a:rPr>
              <a:t>Step 4: See the function call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</a:p>
          <a:p>
            <a:r>
              <a:rPr lang="en-US" dirty="0">
                <a:solidFill>
                  <a:prstClr val="black"/>
                </a:solidFill>
              </a:rPr>
              <a:t>Step 5: Pass control from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>
                <a:solidFill>
                  <a:prstClr val="black"/>
                </a:solidFill>
              </a:rPr>
              <a:t>, sending the argument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00298" y="3360732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</a:p>
        </p:txBody>
      </p:sp>
      <p:sp>
        <p:nvSpPr>
          <p:cNvPr id="13" name="TextBox 12"/>
          <p:cNvSpPr txBox="1"/>
          <p:nvPr/>
        </p:nvSpPr>
        <p:spPr>
          <a:xfrm rot="20808685">
            <a:off x="3251900" y="3063140"/>
            <a:ext cx="1402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argument: 5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591036" y="2700194"/>
            <a:ext cx="2388177" cy="65533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16" name="TextBox 15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837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6 L 0.44896 -0.09329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48" y="-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/>
              <a:t>Code Trace: Return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739260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  <a:p>
            <a:r>
              <a:rPr lang="en-US" dirty="0">
                <a:solidFill>
                  <a:prstClr val="black"/>
                </a:solidFill>
              </a:rPr>
              <a:t>Step 4: See the function call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</a:p>
          <a:p>
            <a:r>
              <a:rPr lang="en-US" dirty="0">
                <a:solidFill>
                  <a:prstClr val="black"/>
                </a:solidFill>
              </a:rPr>
              <a:t>Step 5: Pass control from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>
                <a:solidFill>
                  <a:prstClr val="black"/>
                </a:solidFill>
              </a:rPr>
              <a:t>, sending the argument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prstClr val="black"/>
                </a:solidFill>
              </a:rPr>
              <a:t>Step 6: Set the value of the formal parameter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608768" y="2723836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5768594" y="3423468"/>
            <a:ext cx="2052251" cy="338554"/>
            <a:chOff x="4736654" y="3713284"/>
            <a:chExt cx="2052251" cy="338554"/>
          </a:xfrm>
        </p:grpSpPr>
        <p:sp>
          <p:nvSpPr>
            <p:cNvPr id="16" name="TextBox 15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 err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19" name="TextBox 18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851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/>
              <a:t>Code Trace: Return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739260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  <a:p>
            <a:r>
              <a:rPr lang="en-US" dirty="0">
                <a:solidFill>
                  <a:prstClr val="black"/>
                </a:solidFill>
              </a:rPr>
              <a:t>Step 4: See the function call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</a:p>
          <a:p>
            <a:r>
              <a:rPr lang="en-US" dirty="0">
                <a:solidFill>
                  <a:prstClr val="black"/>
                </a:solidFill>
              </a:rPr>
              <a:t>Step 5: Pass control from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>
                <a:solidFill>
                  <a:prstClr val="black"/>
                </a:solidFill>
              </a:rPr>
              <a:t>, sending the argument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prstClr val="black"/>
                </a:solidFill>
              </a:rPr>
              <a:t>Step 6: Set the value of the formal parameter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dirty="0">
                <a:solidFill>
                  <a:prstClr val="black"/>
                </a:solidFill>
              </a:rPr>
              <a:t>Step 7: Calculate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608768" y="2723836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5768594" y="3423468"/>
            <a:ext cx="2052251" cy="338554"/>
            <a:chOff x="4736654" y="3713284"/>
            <a:chExt cx="2052251" cy="338554"/>
          </a:xfrm>
        </p:grpSpPr>
        <p:sp>
          <p:nvSpPr>
            <p:cNvPr id="13" name="TextBox 12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 err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5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19" name="TextBox 18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775023" y="3846522"/>
            <a:ext cx="2052251" cy="338554"/>
            <a:chOff x="4736654" y="3713284"/>
            <a:chExt cx="2052251" cy="338554"/>
          </a:xfrm>
        </p:grpSpPr>
        <p:sp>
          <p:nvSpPr>
            <p:cNvPr id="22" name="TextBox 21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 err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ans</a:t>
              </a:r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25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64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0.04584 0.03496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/>
              <a:t>Code Trace: Return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758271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  <a:p>
            <a:r>
              <a:rPr lang="en-US" dirty="0">
                <a:solidFill>
                  <a:prstClr val="black"/>
                </a:solidFill>
              </a:rPr>
              <a:t>Step 4: See the function call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</a:p>
          <a:p>
            <a:r>
              <a:rPr lang="en-US" dirty="0">
                <a:solidFill>
                  <a:prstClr val="black"/>
                </a:solidFill>
              </a:rPr>
              <a:t>Step 5: Pass control from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>
                <a:solidFill>
                  <a:prstClr val="black"/>
                </a:solidFill>
              </a:rPr>
              <a:t>, sending the argument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prstClr val="black"/>
                </a:solidFill>
              </a:rPr>
              <a:t>Step 6: Set the value of the formal parameter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dirty="0">
                <a:solidFill>
                  <a:prstClr val="black"/>
                </a:solidFill>
              </a:rPr>
              <a:t>Step 7: Calculate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prstClr val="black"/>
                </a:solidFill>
              </a:rPr>
              <a:t>Step 8: Return the value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25 </a:t>
            </a:r>
            <a:r>
              <a:rPr lang="en-US" dirty="0">
                <a:solidFill>
                  <a:prstClr val="black"/>
                </a:solidFill>
              </a:rPr>
              <a:t>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>
                <a:solidFill>
                  <a:prstClr val="black"/>
                </a:solidFill>
              </a:rPr>
              <a:t> and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 = </a:t>
            </a:r>
            <a:r>
              <a:rPr lang="en-US" dirty="0">
                <a:solidFill>
                  <a:prstClr val="black"/>
                </a:solidFill>
              </a:rPr>
              <a:t> the returned value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768594" y="3423468"/>
            <a:ext cx="2052251" cy="338554"/>
            <a:chOff x="4736654" y="3713284"/>
            <a:chExt cx="2052251" cy="338554"/>
          </a:xfrm>
        </p:grpSpPr>
        <p:sp>
          <p:nvSpPr>
            <p:cNvPr id="13" name="TextBox 12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 err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5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644466" y="2903613"/>
            <a:ext cx="2052251" cy="338554"/>
            <a:chOff x="5122829" y="3713284"/>
            <a:chExt cx="2052251" cy="338554"/>
          </a:xfrm>
        </p:grpSpPr>
        <p:sp>
          <p:nvSpPr>
            <p:cNvPr id="19" name="TextBox 18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y: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087848" y="2911115"/>
            <a:ext cx="2052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23" name="TextBox 22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775023" y="3846522"/>
            <a:ext cx="2052251" cy="338554"/>
            <a:chOff x="4736654" y="3713284"/>
            <a:chExt cx="2052251" cy="338554"/>
          </a:xfrm>
        </p:grpSpPr>
        <p:sp>
          <p:nvSpPr>
            <p:cNvPr id="26" name="TextBox 25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 err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ans</a:t>
              </a:r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25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8" name="Arc 27"/>
          <p:cNvSpPr/>
          <p:nvPr/>
        </p:nvSpPr>
        <p:spPr>
          <a:xfrm rot="16200000">
            <a:off x="2819815" y="1389594"/>
            <a:ext cx="2344489" cy="3163784"/>
          </a:xfrm>
          <a:prstGeom prst="arc">
            <a:avLst>
              <a:gd name="adj1" fmla="val 5986982"/>
              <a:gd name="adj2" fmla="val 14996436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84221" y="3592745"/>
            <a:ext cx="1883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value: 25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037393" y="2971486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52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3333E-6 L 1.38889E-6 0.03449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3449 L -0.4849 0.0569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53" y="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8" grpId="0" animBg="1"/>
      <p:bldP spid="2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/>
              <a:t>Code Trace: Return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739260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  <a:p>
            <a:r>
              <a:rPr lang="en-US" dirty="0">
                <a:solidFill>
                  <a:prstClr val="black"/>
                </a:solidFill>
              </a:rPr>
              <a:t>Step 4: See the function call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</a:p>
          <a:p>
            <a:r>
              <a:rPr lang="en-US" dirty="0">
                <a:solidFill>
                  <a:prstClr val="black"/>
                </a:solidFill>
              </a:rPr>
              <a:t>Step 5: Pass control from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>
                <a:solidFill>
                  <a:prstClr val="black"/>
                </a:solidFill>
              </a:rPr>
              <a:t>, sending the argument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prstClr val="black"/>
                </a:solidFill>
              </a:rPr>
              <a:t>Step 6: Set the value of the formal parameter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dirty="0">
                <a:solidFill>
                  <a:prstClr val="black"/>
                </a:solidFill>
              </a:rPr>
              <a:t>Step 7: Calculate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prstClr val="black"/>
                </a:solidFill>
              </a:rPr>
              <a:t>Step 8: Return the value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25 </a:t>
            </a:r>
            <a:r>
              <a:rPr lang="en-US" dirty="0">
                <a:solidFill>
                  <a:prstClr val="black"/>
                </a:solidFill>
              </a:rPr>
              <a:t>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>
                <a:solidFill>
                  <a:prstClr val="black"/>
                </a:solidFill>
              </a:rPr>
              <a:t> and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 = </a:t>
            </a:r>
            <a:r>
              <a:rPr lang="en-US" dirty="0">
                <a:solidFill>
                  <a:prstClr val="black"/>
                </a:solidFill>
              </a:rPr>
              <a:t> the returned value</a:t>
            </a:r>
          </a:p>
          <a:p>
            <a:r>
              <a:rPr lang="en-US" dirty="0">
                <a:solidFill>
                  <a:prstClr val="black"/>
                </a:solidFill>
              </a:rPr>
              <a:t>Step 9: Print value of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97578" y="3358526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19" name="TextBox 18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644466" y="2903613"/>
            <a:ext cx="2052251" cy="338554"/>
            <a:chOff x="5122829" y="3713284"/>
            <a:chExt cx="2052251" cy="338554"/>
          </a:xfrm>
        </p:grpSpPr>
        <p:sp>
          <p:nvSpPr>
            <p:cNvPr id="22" name="TextBox 21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y: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087848" y="2911115"/>
            <a:ext cx="2052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53727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1481E-6 L -1.94444E-6 0.0345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Island Example</a:t>
            </a:r>
          </a:p>
        </p:txBody>
      </p:sp>
    </p:spTree>
    <p:extLst>
      <p:ext uri="{BB962C8B-B14F-4D97-AF65-F5344CB8AC3E}">
        <p14:creationId xmlns:p14="http://schemas.microsoft.com/office/powerpoint/2010/main" val="22677277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24107" y="6574633"/>
            <a:ext cx="3619893" cy="28336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TextBox 10"/>
          <p:cNvSpPr txBox="1">
            <a:spLocks noChangeArrowheads="1"/>
          </p:cNvSpPr>
          <p:nvPr/>
        </p:nvSpPr>
        <p:spPr bwMode="auto">
          <a:xfrm>
            <a:off x="7313828" y="6570369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prstClr val="black"/>
                </a:solidFill>
                <a:latin typeface="Arial" pitchFamily="34" charset="0"/>
              </a:rPr>
              <a:t>www.umbc.edu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24" name="Group 23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28" name="Folded Corner 27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83981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6340023" y="2108627"/>
            <a:ext cx="3339800" cy="4384249"/>
            <a:chOff x="6340023" y="2108627"/>
            <a:chExt cx="3339800" cy="4384249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0023" y="2108627"/>
              <a:ext cx="3130628" cy="4384249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 rot="21036726">
              <a:off x="6624178" y="5838399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90184"/>
                </a:avLst>
              </a:prstTxWarp>
              <a:spAutoFit/>
            </a:bodyPr>
            <a:lstStyle/>
            <a:p>
              <a:pPr algn="ctr"/>
              <a:r>
                <a:rPr lang="en-US" sz="2800" b="1" dirty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C00000"/>
                  </a:solidFill>
                </a:rPr>
                <a:t>             square()   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9552" y="4498077"/>
            <a:ext cx="1844612" cy="14260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24107" y="6574633"/>
            <a:ext cx="3619893" cy="28336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950" y="5608585"/>
            <a:ext cx="3920633" cy="949528"/>
          </a:xfrm>
          <a:prstGeom prst="rect">
            <a:avLst/>
          </a:prstGeom>
        </p:spPr>
      </p:pic>
      <p:grpSp>
        <p:nvGrpSpPr>
          <p:cNvPr id="43" name="Group 42"/>
          <p:cNvGrpSpPr/>
          <p:nvPr/>
        </p:nvGrpSpPr>
        <p:grpSpPr>
          <a:xfrm>
            <a:off x="81836" y="4579192"/>
            <a:ext cx="831351" cy="842006"/>
            <a:chOff x="6591161" y="2758702"/>
            <a:chExt cx="831351" cy="842006"/>
          </a:xfrm>
        </p:grpSpPr>
        <p:sp>
          <p:nvSpPr>
            <p:cNvPr id="51" name="Folded Corner 50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784762" y="5320859"/>
            <a:ext cx="831351" cy="842006"/>
            <a:chOff x="6591161" y="2758702"/>
            <a:chExt cx="831351" cy="842006"/>
          </a:xfrm>
        </p:grpSpPr>
        <p:sp>
          <p:nvSpPr>
            <p:cNvPr id="44" name="Folded Corner 43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319950" y="5609678"/>
            <a:ext cx="3920633" cy="951014"/>
            <a:chOff x="1299248" y="5528092"/>
            <a:chExt cx="3920633" cy="951014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99248" y="5528092"/>
              <a:ext cx="3920633" cy="9510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 rot="21449416">
              <a:off x="1573744" y="5768115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800" b="1" dirty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rPr>
                <a:t>USS Arguments</a:t>
              </a:r>
            </a:p>
          </p:txBody>
        </p:sp>
      </p:grpSp>
      <p:sp>
        <p:nvSpPr>
          <p:cNvPr id="47" name="TextBox 10"/>
          <p:cNvSpPr txBox="1">
            <a:spLocks noChangeArrowheads="1"/>
          </p:cNvSpPr>
          <p:nvPr/>
        </p:nvSpPr>
        <p:spPr bwMode="auto">
          <a:xfrm>
            <a:off x="7313828" y="6570369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prstClr val="black"/>
                </a:solidFill>
                <a:latin typeface="Arial" pitchFamily="34" charset="0"/>
              </a:rPr>
              <a:t>www.umbc.edu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7547698" y="4581840"/>
            <a:ext cx="1844613" cy="1426086"/>
            <a:chOff x="5820600" y="2788750"/>
            <a:chExt cx="1844613" cy="1426086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48" name="Rectangle 47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num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pic>
        <p:nvPicPr>
          <p:cNvPr id="49" name="Picture 4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9553" y="4780582"/>
            <a:ext cx="1767108" cy="1139319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-15749" y="5217500"/>
            <a:ext cx="11846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13402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50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29757 -0.10741 L -0.14809 -0.10741 C -0.08108 -0.10741 0.00139 -0.07824 0.00139 -0.05417 L 0.00139 -0.00023 " pathEditMode="relative" rAng="0" ptsTypes="AAAA">
                                          <p:cBhvr>
                                            <p:cTn id="32" dur="2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948" y="5347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50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29757 -0.10741 L -0.14809 -0.10741 C -0.08108 -0.10741 0.00139 -0.07824 0.00139 -0.05417 L 0.00139 -0.00023 " pathEditMode="relative" rAng="0" ptsTypes="AAAA">
                                          <p:cBhvr>
                                            <p:cTn id="32" dur="2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948" y="5347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19950" y="5318488"/>
            <a:ext cx="3920633" cy="1242204"/>
            <a:chOff x="1319950" y="5318488"/>
            <a:chExt cx="3920633" cy="1242204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9950" y="5608585"/>
              <a:ext cx="3920633" cy="949528"/>
            </a:xfrm>
            <a:prstGeom prst="rect">
              <a:avLst/>
            </a:prstGeom>
          </p:spPr>
        </p:pic>
        <p:grpSp>
          <p:nvGrpSpPr>
            <p:cNvPr id="41" name="Group 40"/>
            <p:cNvGrpSpPr/>
            <p:nvPr/>
          </p:nvGrpSpPr>
          <p:grpSpPr>
            <a:xfrm>
              <a:off x="2774226" y="5318488"/>
              <a:ext cx="831351" cy="842006"/>
              <a:chOff x="6685431" y="3182904"/>
              <a:chExt cx="831351" cy="842006"/>
            </a:xfrm>
          </p:grpSpPr>
          <p:sp>
            <p:nvSpPr>
              <p:cNvPr id="44" name="Folded Corner 43"/>
              <p:cNvSpPr/>
              <p:nvPr/>
            </p:nvSpPr>
            <p:spPr>
              <a:xfrm rot="10800000" flipH="1">
                <a:off x="6759535" y="3182904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6685431" y="3196469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1319950" y="5609678"/>
              <a:ext cx="3920633" cy="951014"/>
              <a:chOff x="1299248" y="5528092"/>
              <a:chExt cx="3920633" cy="951014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299248" y="5528092"/>
                <a:ext cx="3920633" cy="951014"/>
              </a:xfrm>
              <a:prstGeom prst="rect">
                <a:avLst/>
              </a:prstGeom>
            </p:spPr>
          </p:pic>
          <p:sp>
            <p:nvSpPr>
              <p:cNvPr id="26" name="Rectangle 25"/>
              <p:cNvSpPr/>
              <p:nvPr/>
            </p:nvSpPr>
            <p:spPr>
              <a:xfrm rot="21449416">
                <a:off x="1573744" y="5768115"/>
                <a:ext cx="3055645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Down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 dirty="0">
                    <a:ln w="12700">
                      <a:solidFill>
                        <a:prstClr val="black"/>
                      </a:solidFill>
                      <a:prstDash val="solid"/>
                    </a:ln>
                    <a:solidFill>
                      <a:srgbClr val="00B0F0"/>
                    </a:solidFill>
                  </a:rPr>
                  <a:t>USS Arguments</a:t>
                </a:r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7547698" y="4581840"/>
            <a:ext cx="1844613" cy="1426086"/>
            <a:chOff x="5820600" y="2788750"/>
            <a:chExt cx="1844613" cy="1426086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38" name="Rectangle 37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num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39" name="Group 38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43" name="Folded Corner 42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42" name="Rectangle 41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611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0.29913 -0.000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4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19823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304" y="5601595"/>
            <a:ext cx="3920633" cy="94952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699" y="4581840"/>
            <a:ext cx="1844612" cy="142608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8054329" y="4682498"/>
            <a:ext cx="831351" cy="842006"/>
            <a:chOff x="6591161" y="2758702"/>
            <a:chExt cx="831351" cy="842006"/>
          </a:xfrm>
        </p:grpSpPr>
        <p:sp>
          <p:nvSpPr>
            <p:cNvPr id="44" name="Folded Corner 43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5</a:t>
              </a:r>
              <a:endParaRPr lang="en-US" sz="7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56304" y="5602688"/>
            <a:ext cx="3920633" cy="951014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 rot="21449416">
            <a:off x="4330800" y="5842711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</a:rPr>
              <a:t>USS Arguments</a:t>
            </a: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698" y="4864345"/>
            <a:ext cx="1767108" cy="1139319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8031502" y="5301263"/>
            <a:ext cx="11846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rPr>
              <a:t>num</a:t>
            </a:r>
            <a:endParaRPr lang="en-US" sz="2800" b="1" dirty="0">
              <a:ln w="3175">
                <a:solidFill>
                  <a:prstClr val="black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53" name="Group 52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56" name="Folded Corner 55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55" name="Rectangle 54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28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0023 L -0.09636 -0.10486 C -0.11684 -0.12893 -0.14237 -0.1368 -0.1665 -0.12916 C -0.19428 -0.12083 -0.21355 -0.09907 -0.22431 -0.06551 L -0.27553 0.08449 " pathEditMode="relative" rAng="20820000" ptsTypes="AAAAA">
                                      <p:cBhvr>
                                        <p:cTn id="6" dur="2000" spd="-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60" y="-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7541226" y="4585306"/>
            <a:ext cx="1844613" cy="1426086"/>
            <a:chOff x="7541226" y="4585306"/>
            <a:chExt cx="1844613" cy="1426086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7" y="4585306"/>
              <a:ext cx="1844612" cy="1426086"/>
            </a:xfrm>
            <a:prstGeom prst="rect">
              <a:avLst/>
            </a:prstGeom>
          </p:spPr>
        </p:pic>
        <p:grpSp>
          <p:nvGrpSpPr>
            <p:cNvPr id="32" name="Group 31"/>
            <p:cNvGrpSpPr/>
            <p:nvPr/>
          </p:nvGrpSpPr>
          <p:grpSpPr>
            <a:xfrm>
              <a:off x="8054329" y="4682498"/>
              <a:ext cx="831351" cy="842006"/>
              <a:chOff x="6591161" y="2758702"/>
              <a:chExt cx="831351" cy="842006"/>
            </a:xfrm>
          </p:grpSpPr>
          <p:sp>
            <p:nvSpPr>
              <p:cNvPr id="49" name="Folded Corner 48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6" y="4867811"/>
              <a:ext cx="1767108" cy="1139319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8025030" y="5304729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num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049910" y="5597322"/>
            <a:ext cx="3920633" cy="952107"/>
            <a:chOff x="3606849" y="5606749"/>
            <a:chExt cx="3920633" cy="952107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49" y="5606749"/>
              <a:ext cx="3920633" cy="949528"/>
            </a:xfrm>
            <a:prstGeom prst="rect">
              <a:avLst/>
            </a:prstGeom>
          </p:spPr>
        </p:pic>
        <p:grpSp>
          <p:nvGrpSpPr>
            <p:cNvPr id="31" name="Group 30"/>
            <p:cNvGrpSpPr/>
            <p:nvPr/>
          </p:nvGrpSpPr>
          <p:grpSpPr>
            <a:xfrm>
              <a:off x="3606849" y="5607842"/>
              <a:ext cx="3920633" cy="951014"/>
              <a:chOff x="1299248" y="5528092"/>
              <a:chExt cx="3920633" cy="951014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299248" y="5528092"/>
                <a:ext cx="3920633" cy="951014"/>
              </a:xfrm>
              <a:prstGeom prst="rect">
                <a:avLst/>
              </a:prstGeom>
            </p:spPr>
          </p:pic>
          <p:sp>
            <p:nvSpPr>
              <p:cNvPr id="34" name="Rectangle 33"/>
              <p:cNvSpPr/>
              <p:nvPr/>
            </p:nvSpPr>
            <p:spPr>
              <a:xfrm rot="21449416">
                <a:off x="1573744" y="5768115"/>
                <a:ext cx="3055645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Down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 dirty="0">
                    <a:ln w="12700">
                      <a:solidFill>
                        <a:prstClr val="black"/>
                      </a:solidFill>
                      <a:prstDash val="solid"/>
                    </a:ln>
                    <a:solidFill>
                      <a:srgbClr val="00B0F0"/>
                    </a:solidFill>
                  </a:rPr>
                  <a:t>USS Arguments</a:t>
                </a:r>
              </a:p>
            </p:txBody>
          </p:sp>
        </p:grpSp>
      </p:grpSp>
      <p:sp>
        <p:nvSpPr>
          <p:cNvPr id="54" name="Rectangle 53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57" name="Group 56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60" name="Folded Corner 59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59" name="Rectangle 58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794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1.66667E-6 1.85185E-6 L 0.00104 0.4064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2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Execute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>
              <a:buFont typeface="+mj-lt"/>
              <a:buAutoNum type="alphaLcPeriod"/>
            </a:pPr>
            <a:r>
              <a:rPr lang="en-US" dirty="0"/>
              <a:t>Save in variable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7541226" y="4585306"/>
            <a:ext cx="1844613" cy="1426086"/>
            <a:chOff x="7541226" y="4585306"/>
            <a:chExt cx="1844613" cy="1426086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7" y="4585306"/>
              <a:ext cx="1844612" cy="1426086"/>
            </a:xfrm>
            <a:prstGeom prst="rect">
              <a:avLst/>
            </a:prstGeom>
          </p:spPr>
        </p:pic>
        <p:grpSp>
          <p:nvGrpSpPr>
            <p:cNvPr id="32" name="Group 31"/>
            <p:cNvGrpSpPr/>
            <p:nvPr/>
          </p:nvGrpSpPr>
          <p:grpSpPr>
            <a:xfrm>
              <a:off x="8054329" y="4682498"/>
              <a:ext cx="831351" cy="842006"/>
              <a:chOff x="6591161" y="2758702"/>
              <a:chExt cx="831351" cy="842006"/>
            </a:xfrm>
          </p:grpSpPr>
          <p:sp>
            <p:nvSpPr>
              <p:cNvPr id="49" name="Folded Corner 48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6" y="4867811"/>
              <a:ext cx="1767108" cy="1139319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8025030" y="5304729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num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984" y="4613292"/>
            <a:ext cx="1844612" cy="1426086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6913086" y="4710484"/>
            <a:ext cx="831351" cy="842006"/>
            <a:chOff x="6591161" y="2758702"/>
            <a:chExt cx="831351" cy="842006"/>
          </a:xfrm>
        </p:grpSpPr>
        <p:sp>
          <p:nvSpPr>
            <p:cNvPr id="38" name="Folded Corner 37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983" y="4895797"/>
            <a:ext cx="1767108" cy="1139319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883787" y="5332715"/>
            <a:ext cx="11846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rPr>
              <a:t>ans</a:t>
            </a:r>
            <a:endParaRPr lang="en-US" sz="2800" b="1" dirty="0">
              <a:ln w="3175">
                <a:solidFill>
                  <a:prstClr val="black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62" name="Group 61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65" name="Folded Corner 64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64" name="Rectangle 63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669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Execute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>
              <a:buFont typeface="+mj-lt"/>
              <a:buAutoNum type="alphaLcPeriod"/>
            </a:pPr>
            <a:r>
              <a:rPr lang="en-US" dirty="0"/>
              <a:t>Save in variable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Return calculated value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541226" y="4585306"/>
            <a:ext cx="1844613" cy="1426086"/>
            <a:chOff x="7541226" y="4585306"/>
            <a:chExt cx="1844613" cy="1426086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7" y="4585306"/>
              <a:ext cx="1844612" cy="1426086"/>
            </a:xfrm>
            <a:prstGeom prst="rect">
              <a:avLst/>
            </a:prstGeom>
          </p:spPr>
        </p:pic>
        <p:grpSp>
          <p:nvGrpSpPr>
            <p:cNvPr id="32" name="Group 31"/>
            <p:cNvGrpSpPr/>
            <p:nvPr/>
          </p:nvGrpSpPr>
          <p:grpSpPr>
            <a:xfrm>
              <a:off x="8054329" y="4682498"/>
              <a:ext cx="831351" cy="842006"/>
              <a:chOff x="6591161" y="2758702"/>
              <a:chExt cx="831351" cy="842006"/>
            </a:xfrm>
          </p:grpSpPr>
          <p:sp>
            <p:nvSpPr>
              <p:cNvPr id="49" name="Folded Corner 48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6" y="4867811"/>
              <a:ext cx="1767108" cy="1139319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8025030" y="5304729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num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984" y="4613292"/>
            <a:ext cx="1844612" cy="1426086"/>
          </a:xfrm>
          <a:prstGeom prst="rect">
            <a:avLst/>
          </a:prstGeom>
        </p:spPr>
      </p:pic>
      <p:grpSp>
        <p:nvGrpSpPr>
          <p:cNvPr id="56" name="Group 55"/>
          <p:cNvGrpSpPr/>
          <p:nvPr/>
        </p:nvGrpSpPr>
        <p:grpSpPr>
          <a:xfrm>
            <a:off x="6911557" y="4704593"/>
            <a:ext cx="831351" cy="842006"/>
            <a:chOff x="6591161" y="2758702"/>
            <a:chExt cx="831351" cy="842006"/>
          </a:xfrm>
        </p:grpSpPr>
        <p:sp>
          <p:nvSpPr>
            <p:cNvPr id="57" name="Folded Corner 56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913086" y="4710484"/>
            <a:ext cx="831351" cy="842006"/>
            <a:chOff x="6591161" y="2758702"/>
            <a:chExt cx="831351" cy="842006"/>
          </a:xfrm>
        </p:grpSpPr>
        <p:sp>
          <p:nvSpPr>
            <p:cNvPr id="38" name="Folded Corner 37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983" y="4895797"/>
            <a:ext cx="1767108" cy="1139319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883787" y="5332715"/>
            <a:ext cx="11846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rPr>
              <a:t>ans</a:t>
            </a:r>
            <a:endParaRPr lang="en-US" sz="2800" b="1" dirty="0">
              <a:ln w="3175">
                <a:solidFill>
                  <a:prstClr val="black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53335" y="5592688"/>
            <a:ext cx="3920633" cy="949528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 flipH="1">
            <a:off x="3853335" y="5593781"/>
            <a:ext cx="3920633" cy="951014"/>
            <a:chOff x="1299248" y="5528092"/>
            <a:chExt cx="3920633" cy="951014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99248" y="5528092"/>
              <a:ext cx="3920633" cy="951014"/>
            </a:xfrm>
            <a:prstGeom prst="rect">
              <a:avLst/>
            </a:prstGeom>
          </p:spPr>
        </p:pic>
        <p:sp>
          <p:nvSpPr>
            <p:cNvPr id="34" name="Rectangle 33"/>
            <p:cNvSpPr/>
            <p:nvPr/>
          </p:nvSpPr>
          <p:spPr>
            <a:xfrm rot="21397191" flipH="1">
              <a:off x="1573744" y="5768115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800" b="1" dirty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rPr>
                <a:t>USS Return Values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61" name="Group 60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64" name="Folded Corner 63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63" name="Rectangle 62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314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-0.04688 -0.09121 C -0.0566 -0.11181 -0.07136 -0.12246 -0.08663 -0.12246 C -0.10399 -0.12246 -0.11806 -0.11181 -0.12778 -0.09121 L -0.17448 4.44444E-6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33" y="-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Execute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>
              <a:buFont typeface="+mj-lt"/>
              <a:buAutoNum type="alphaLcPeriod"/>
            </a:pPr>
            <a:r>
              <a:rPr lang="en-US" dirty="0"/>
              <a:t>Save in variable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Return calculated value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541226" y="4585306"/>
            <a:ext cx="1844613" cy="1426086"/>
            <a:chOff x="7541226" y="4585306"/>
            <a:chExt cx="1844613" cy="1426086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7" y="4585306"/>
              <a:ext cx="1844612" cy="1426086"/>
            </a:xfrm>
            <a:prstGeom prst="rect">
              <a:avLst/>
            </a:prstGeom>
          </p:spPr>
        </p:pic>
        <p:grpSp>
          <p:nvGrpSpPr>
            <p:cNvPr id="32" name="Group 31"/>
            <p:cNvGrpSpPr/>
            <p:nvPr/>
          </p:nvGrpSpPr>
          <p:grpSpPr>
            <a:xfrm>
              <a:off x="8054329" y="4682498"/>
              <a:ext cx="831351" cy="842006"/>
              <a:chOff x="6591161" y="2758702"/>
              <a:chExt cx="831351" cy="842006"/>
            </a:xfrm>
          </p:grpSpPr>
          <p:sp>
            <p:nvSpPr>
              <p:cNvPr id="49" name="Folded Corner 48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6" y="4867811"/>
              <a:ext cx="1767108" cy="1139319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8025030" y="5304729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num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984" y="4613292"/>
            <a:ext cx="1844612" cy="1426086"/>
          </a:xfrm>
          <a:prstGeom prst="rect">
            <a:avLst/>
          </a:prstGeom>
        </p:spPr>
      </p:pic>
      <p:grpSp>
        <p:nvGrpSpPr>
          <p:cNvPr id="77" name="Group 76"/>
          <p:cNvGrpSpPr/>
          <p:nvPr/>
        </p:nvGrpSpPr>
        <p:grpSpPr>
          <a:xfrm>
            <a:off x="6911557" y="4704593"/>
            <a:ext cx="831351" cy="842006"/>
            <a:chOff x="6591161" y="2758702"/>
            <a:chExt cx="831351" cy="842006"/>
          </a:xfrm>
        </p:grpSpPr>
        <p:sp>
          <p:nvSpPr>
            <p:cNvPr id="78" name="Folded Corner 77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983" y="4895797"/>
            <a:ext cx="1767108" cy="1139319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883787" y="5332715"/>
            <a:ext cx="11846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rPr>
              <a:t>ans</a:t>
            </a:r>
            <a:endParaRPr lang="en-US" sz="2800" b="1" dirty="0">
              <a:ln w="3175">
                <a:solidFill>
                  <a:prstClr val="black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53335" y="5592688"/>
            <a:ext cx="3920633" cy="949528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5308033" y="4711000"/>
            <a:ext cx="831351" cy="842006"/>
            <a:chOff x="6591161" y="2758702"/>
            <a:chExt cx="831351" cy="842006"/>
          </a:xfrm>
        </p:grpSpPr>
        <p:sp>
          <p:nvSpPr>
            <p:cNvPr id="38" name="Folded Corner 37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 flipH="1">
            <a:off x="3853335" y="5593781"/>
            <a:ext cx="3920633" cy="951014"/>
            <a:chOff x="1299248" y="5528092"/>
            <a:chExt cx="3920633" cy="951014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99248" y="5528092"/>
              <a:ext cx="3920633" cy="951014"/>
            </a:xfrm>
            <a:prstGeom prst="rect">
              <a:avLst/>
            </a:prstGeom>
          </p:spPr>
        </p:pic>
        <p:sp>
          <p:nvSpPr>
            <p:cNvPr id="34" name="Rectangle 33"/>
            <p:cNvSpPr/>
            <p:nvPr/>
          </p:nvSpPr>
          <p:spPr>
            <a:xfrm rot="21397191" flipH="1">
              <a:off x="1573744" y="5768115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800" b="1" dirty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rPr>
                <a:t>USS Return Values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82" name="Group 81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85" name="Folded Corner 84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84" name="Rectangle 83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636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0.00104 0.0800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-0.25 -2.22222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-0.25 -3.7037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8009 L -0.24896 0.0800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Execute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>
              <a:buFont typeface="+mj-lt"/>
              <a:buAutoNum type="alphaLcPeriod"/>
            </a:pPr>
            <a:r>
              <a:rPr lang="en-US" dirty="0"/>
              <a:t>Save in variable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Return calculated value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340023" y="2108627"/>
            <a:ext cx="3339800" cy="4384249"/>
            <a:chOff x="6340023" y="2108627"/>
            <a:chExt cx="3339800" cy="4384249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0023" y="2108627"/>
              <a:ext cx="3130628" cy="4384249"/>
            </a:xfrm>
            <a:prstGeom prst="rect">
              <a:avLst/>
            </a:prstGeom>
          </p:spPr>
        </p:pic>
        <p:grpSp>
          <p:nvGrpSpPr>
            <p:cNvPr id="2" name="Group 1"/>
            <p:cNvGrpSpPr/>
            <p:nvPr/>
          </p:nvGrpSpPr>
          <p:grpSpPr>
            <a:xfrm>
              <a:off x="7541226" y="4585306"/>
              <a:ext cx="1844613" cy="1426086"/>
              <a:chOff x="7541226" y="4585306"/>
              <a:chExt cx="1844613" cy="1426086"/>
            </a:xfrm>
          </p:grpSpPr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41227" y="4585306"/>
                <a:ext cx="1844612" cy="1426086"/>
              </a:xfrm>
              <a:prstGeom prst="rect">
                <a:avLst/>
              </a:prstGeom>
            </p:spPr>
          </p:pic>
          <p:grpSp>
            <p:nvGrpSpPr>
              <p:cNvPr id="32" name="Group 31"/>
              <p:cNvGrpSpPr/>
              <p:nvPr/>
            </p:nvGrpSpPr>
            <p:grpSpPr>
              <a:xfrm>
                <a:off x="8054329" y="4682498"/>
                <a:ext cx="831351" cy="842006"/>
                <a:chOff x="6591161" y="2758702"/>
                <a:chExt cx="831351" cy="842006"/>
              </a:xfrm>
            </p:grpSpPr>
            <p:sp>
              <p:nvSpPr>
                <p:cNvPr id="49" name="Folded Corner 48"/>
                <p:cNvSpPr/>
                <p:nvPr/>
              </p:nvSpPr>
              <p:spPr>
                <a:xfrm rot="10800000" flipH="1">
                  <a:off x="6665265" y="2758702"/>
                  <a:ext cx="705349" cy="842006"/>
                </a:xfrm>
                <a:prstGeom prst="foldedCorner">
                  <a:avLst>
                    <a:gd name="adj" fmla="val 27255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6591161" y="2772267"/>
                  <a:ext cx="831351" cy="584865"/>
                </a:xfrm>
                <a:prstGeom prst="rect">
                  <a:avLst/>
                </a:prstGeom>
                <a:noFill/>
                <a:ln w="28575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endParaRPr lang="en-US" sz="700" dirty="0">
                    <a:solidFill>
                      <a:prstClr val="black"/>
                    </a:solidFill>
                  </a:endParaRPr>
                </a:p>
                <a:p>
                  <a:pPr algn="ctr"/>
                  <a:r>
                    <a:rPr lang="en-US" sz="3200" dirty="0">
                      <a:solidFill>
                        <a:prstClr val="black"/>
                      </a:solidFill>
                    </a:rPr>
                    <a:t>5</a:t>
                  </a:r>
                  <a:endParaRPr lang="en-US" sz="4400" dirty="0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41226" y="4867811"/>
                <a:ext cx="1767108" cy="1139319"/>
              </a:xfrm>
              <a:prstGeom prst="rect">
                <a:avLst/>
              </a:prstGeom>
            </p:spPr>
          </p:pic>
          <p:sp>
            <p:nvSpPr>
              <p:cNvPr id="43" name="Rectangle 42"/>
              <p:cNvSpPr/>
              <p:nvPr/>
            </p:nvSpPr>
            <p:spPr>
              <a:xfrm>
                <a:off x="8025030" y="5304729"/>
                <a:ext cx="1184678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800" b="1" dirty="0" err="1">
                    <a:ln w="3175">
                      <a:solidFill>
                        <a:prstClr val="black"/>
                      </a:solidFill>
                      <a:prstDash val="solid"/>
                    </a:ln>
                    <a:solidFill>
                      <a:srgbClr val="FFC000"/>
                    </a:solidFill>
                  </a:rPr>
                  <a:t>num</a:t>
                </a:r>
                <a:endParaRPr lang="en-US" sz="2800" b="1" dirty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endParaRPr>
              </a:p>
            </p:txBody>
          </p:sp>
        </p:grp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9984" y="4613292"/>
              <a:ext cx="1844612" cy="1426086"/>
            </a:xfrm>
            <a:prstGeom prst="rect">
              <a:avLst/>
            </a:prstGeom>
          </p:spPr>
        </p:pic>
        <p:grpSp>
          <p:nvGrpSpPr>
            <p:cNvPr id="61" name="Group 60"/>
            <p:cNvGrpSpPr/>
            <p:nvPr/>
          </p:nvGrpSpPr>
          <p:grpSpPr>
            <a:xfrm>
              <a:off x="6911557" y="4704593"/>
              <a:ext cx="831351" cy="842006"/>
              <a:chOff x="6591161" y="2758702"/>
              <a:chExt cx="831351" cy="842006"/>
            </a:xfrm>
          </p:grpSpPr>
          <p:sp>
            <p:nvSpPr>
              <p:cNvPr id="62" name="Folded Corner 61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</a:rPr>
                  <a:t>25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9983" y="4895797"/>
              <a:ext cx="1767108" cy="1139319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6883787" y="5332715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ans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 rot="21036726">
              <a:off x="6624178" y="5838399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90184"/>
                </a:avLst>
              </a:prstTxWarp>
              <a:spAutoFit/>
            </a:bodyPr>
            <a:lstStyle/>
            <a:p>
              <a:pPr algn="ctr"/>
              <a:r>
                <a:rPr lang="en-US" sz="2800" b="1" dirty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C00000"/>
                  </a:solidFill>
                </a:rPr>
                <a:t>             square()   </a:t>
              </a:r>
            </a:p>
          </p:txBody>
        </p:sp>
      </p:grpSp>
      <p:sp>
        <p:nvSpPr>
          <p:cNvPr id="67" name="Rectangle 66"/>
          <p:cNvSpPr/>
          <p:nvPr/>
        </p:nvSpPr>
        <p:spPr>
          <a:xfrm>
            <a:off x="5524107" y="6574633"/>
            <a:ext cx="3619893" cy="28336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10"/>
          <p:cNvSpPr txBox="1">
            <a:spLocks noChangeArrowheads="1"/>
          </p:cNvSpPr>
          <p:nvPr/>
        </p:nvSpPr>
        <p:spPr bwMode="auto">
          <a:xfrm>
            <a:off x="7313828" y="6570369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77" name="Group 76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80" name="Folded Corner 79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79" name="Rectangle 78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</a:p>
          </p:txBody>
        </p:sp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67223" y="5592662"/>
            <a:ext cx="3920633" cy="949528"/>
          </a:xfrm>
          <a:prstGeom prst="rect">
            <a:avLst/>
          </a:prstGeom>
        </p:spPr>
      </p:pic>
      <p:grpSp>
        <p:nvGrpSpPr>
          <p:cNvPr id="69" name="Group 68"/>
          <p:cNvGrpSpPr/>
          <p:nvPr/>
        </p:nvGrpSpPr>
        <p:grpSpPr>
          <a:xfrm>
            <a:off x="3046353" y="5257216"/>
            <a:ext cx="831351" cy="842006"/>
            <a:chOff x="6591161" y="2758702"/>
            <a:chExt cx="831351" cy="842006"/>
          </a:xfrm>
        </p:grpSpPr>
        <p:sp>
          <p:nvSpPr>
            <p:cNvPr id="70" name="Folded Corner 69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 flipH="1">
            <a:off x="1567223" y="5593755"/>
            <a:ext cx="3920633" cy="951014"/>
            <a:chOff x="1299248" y="5528092"/>
            <a:chExt cx="3920633" cy="951014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99248" y="5528092"/>
              <a:ext cx="3920633" cy="951014"/>
            </a:xfrm>
            <a:prstGeom prst="rect">
              <a:avLst/>
            </a:prstGeom>
          </p:spPr>
        </p:pic>
        <p:sp>
          <p:nvSpPr>
            <p:cNvPr id="34" name="Rectangle 33"/>
            <p:cNvSpPr/>
            <p:nvPr/>
          </p:nvSpPr>
          <p:spPr>
            <a:xfrm rot="21397191" flipH="1">
              <a:off x="1573744" y="5768115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800" b="1" dirty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rPr>
                <a:t>USS Return Values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166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66667E-6 -3.33333E-6 L -1.66667E-6 0.7020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4.16667E-6 -0.09491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Execute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>
              <a:buFont typeface="+mj-lt"/>
              <a:buAutoNum type="alphaLcPeriod"/>
            </a:pPr>
            <a:r>
              <a:rPr lang="en-US" dirty="0"/>
              <a:t>Save in variable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Return calculated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Assign returned value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33" y="4548179"/>
            <a:ext cx="1844612" cy="1426086"/>
          </a:xfrm>
          <a:prstGeom prst="rect">
            <a:avLst/>
          </a:prstGeom>
        </p:spPr>
      </p:pic>
      <p:grpSp>
        <p:nvGrpSpPr>
          <p:cNvPr id="80" name="Group 79"/>
          <p:cNvGrpSpPr/>
          <p:nvPr/>
        </p:nvGrpSpPr>
        <p:grpSpPr>
          <a:xfrm>
            <a:off x="3046353" y="4606788"/>
            <a:ext cx="831351" cy="842006"/>
            <a:chOff x="6591161" y="2758702"/>
            <a:chExt cx="831351" cy="842006"/>
          </a:xfrm>
        </p:grpSpPr>
        <p:sp>
          <p:nvSpPr>
            <p:cNvPr id="81" name="Folded Corner 80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83" name="Picture 8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32" y="4830684"/>
            <a:ext cx="1767108" cy="1139319"/>
          </a:xfrm>
          <a:prstGeom prst="rect">
            <a:avLst/>
          </a:prstGeom>
        </p:spPr>
      </p:pic>
      <p:sp>
        <p:nvSpPr>
          <p:cNvPr id="84" name="Rectangle 83"/>
          <p:cNvSpPr/>
          <p:nvPr/>
        </p:nvSpPr>
        <p:spPr>
          <a:xfrm>
            <a:off x="1138836" y="5267602"/>
            <a:ext cx="11846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rPr>
              <a:t>y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87" name="Group 86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90" name="Folded Corner 89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89" name="Rectangle 88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567223" y="5592662"/>
            <a:ext cx="3920633" cy="952107"/>
            <a:chOff x="1567223" y="5592662"/>
            <a:chExt cx="3920633" cy="952107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567223" y="5592662"/>
              <a:ext cx="3920633" cy="949528"/>
            </a:xfrm>
            <a:prstGeom prst="rect">
              <a:avLst/>
            </a:prstGeom>
          </p:spPr>
        </p:pic>
        <p:grpSp>
          <p:nvGrpSpPr>
            <p:cNvPr id="31" name="Group 30"/>
            <p:cNvGrpSpPr/>
            <p:nvPr/>
          </p:nvGrpSpPr>
          <p:grpSpPr>
            <a:xfrm flipH="1">
              <a:off x="1567223" y="5593755"/>
              <a:ext cx="3920633" cy="951014"/>
              <a:chOff x="1299248" y="5528092"/>
              <a:chExt cx="3920633" cy="951014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299248" y="5528092"/>
                <a:ext cx="3920633" cy="951014"/>
              </a:xfrm>
              <a:prstGeom prst="rect">
                <a:avLst/>
              </a:prstGeom>
            </p:spPr>
          </p:pic>
          <p:sp>
            <p:nvSpPr>
              <p:cNvPr id="34" name="Rectangle 33"/>
              <p:cNvSpPr/>
              <p:nvPr/>
            </p:nvSpPr>
            <p:spPr>
              <a:xfrm rot="21397191" flipH="1">
                <a:off x="1573744" y="5768115"/>
                <a:ext cx="3055645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Down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 dirty="0">
                    <a:ln w="12700">
                      <a:solidFill>
                        <a:prstClr val="black"/>
                      </a:solidFill>
                      <a:prstDash val="solid"/>
                    </a:ln>
                    <a:solidFill>
                      <a:srgbClr val="00B0F0"/>
                    </a:solidFill>
                  </a:rPr>
                  <a:t>USS Return Values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7692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85185E-6 L -0.05261 -0.08379 C -0.06372 -0.10278 -0.08021 -0.11273 -0.0974 -0.11273 C -0.11702 -0.11273 -0.13247 -0.10278 -0.14358 -0.08379 L -0.19584 -1.85185E-6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92" y="-564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54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88889E-6 -3.7037E-6 L -3.88889E-6 0.4296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None </a:t>
            </a:r>
            <a:r>
              <a:rPr lang="en-US" dirty="0"/>
              <a:t>and Common Problems</a:t>
            </a:r>
          </a:p>
        </p:txBody>
      </p:sp>
    </p:spTree>
    <p:extLst>
      <p:ext uri="{BB962C8B-B14F-4D97-AF65-F5344CB8AC3E}">
        <p14:creationId xmlns:p14="http://schemas.microsoft.com/office/powerpoint/2010/main" val="34176491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 Function Returns </a:t>
            </a:r>
            <a:r>
              <a:rPr lang="en-US" i="1" dirty="0"/>
              <a:t>Something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82519" cy="4517689"/>
          </a:xfrm>
        </p:spPr>
        <p:txBody>
          <a:bodyPr/>
          <a:lstStyle/>
          <a:p>
            <a:r>
              <a:rPr lang="en-US" dirty="0"/>
              <a:t>All Python functions return a value</a:t>
            </a:r>
          </a:p>
          <a:p>
            <a:pPr lvl="1"/>
            <a:r>
              <a:rPr lang="en-US" sz="3200" dirty="0"/>
              <a:t>Even if they </a:t>
            </a:r>
            <a:r>
              <a:rPr lang="en-US" sz="3200" u="sng" dirty="0"/>
              <a:t>don’t</a:t>
            </a:r>
            <a:r>
              <a:rPr lang="en-US" sz="3200" dirty="0"/>
              <a:t> have </a:t>
            </a:r>
            <a:br>
              <a:rPr lang="en-US" sz="3200" dirty="0"/>
            </a:br>
            <a:r>
              <a:rPr lang="en-US" sz="3200" dirty="0"/>
              <a:t>a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sz="3200" dirty="0"/>
              <a:t>statement </a:t>
            </a:r>
            <a:endParaRPr lang="en-US" dirty="0"/>
          </a:p>
          <a:p>
            <a:endParaRPr lang="en-US" dirty="0"/>
          </a:p>
          <a:p>
            <a:r>
              <a:rPr lang="en-US" dirty="0"/>
              <a:t>Functions without an explicit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return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pass back a special object, called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None</a:t>
            </a:r>
          </a:p>
          <a:p>
            <a:pPr lvl="1"/>
            <a:r>
              <a:rPr lang="en-US" sz="3200" dirty="0"/>
              <a:t>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None </a:t>
            </a:r>
            <a:r>
              <a:rPr lang="en-US" sz="3200" dirty="0"/>
              <a:t>is the </a:t>
            </a:r>
            <a:r>
              <a:rPr lang="en-US" sz="3200" u="sng" dirty="0"/>
              <a:t>absence</a:t>
            </a:r>
            <a:r>
              <a:rPr lang="en-US" sz="3200" dirty="0"/>
              <a:t> of a value</a:t>
            </a:r>
          </a:p>
          <a:p>
            <a:pPr lvl="3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71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(That We’ll Break Soon)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 a simple toy example:</a:t>
            </a:r>
          </a:p>
          <a:p>
            <a:pPr marL="457200" lvl="1" indent="0">
              <a:buNone/>
            </a:pPr>
            <a:r>
              <a:rPr lang="pt-BR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(num1, num2):</a:t>
            </a:r>
          </a:p>
          <a:p>
            <a:pPr marL="457200" lvl="1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"doing"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num1, 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num2)</a:t>
            </a:r>
          </a:p>
          <a:p>
            <a:pPr marL="457200" lvl="1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answer = num1 * num2</a:t>
            </a:r>
          </a:p>
          <a:p>
            <a:pPr marL="457200" lvl="1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answer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Assume that this code is 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product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(6, 3)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"result is"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product)</a:t>
            </a:r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146658" y="5428942"/>
            <a:ext cx="254014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doing 6 * 3</a:t>
            </a:r>
          </a:p>
          <a:p>
            <a:pPr algn="ctr"/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 is 18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11381" y="3771697"/>
            <a:ext cx="263566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cs typeface="Courier New" panose="02070309020205020404" pitchFamily="49" charset="0"/>
              </a:rPr>
              <a:t>What is the output of this code?</a:t>
            </a:r>
          </a:p>
        </p:txBody>
      </p:sp>
    </p:spTree>
    <p:extLst>
      <p:ext uri="{BB962C8B-B14F-4D97-AF65-F5344CB8AC3E}">
        <p14:creationId xmlns:p14="http://schemas.microsoft.com/office/powerpoint/2010/main" val="419949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1969364"/>
            <a:ext cx="8740780" cy="4156799"/>
          </a:xfrm>
        </p:spPr>
        <p:txBody>
          <a:bodyPr/>
          <a:lstStyle/>
          <a:p>
            <a:r>
              <a:rPr lang="en-US" dirty="0"/>
              <a:t>To introduce value-returning functions</a:t>
            </a:r>
          </a:p>
          <a:p>
            <a:pPr lvl="1"/>
            <a:r>
              <a:rPr lang="en-US" dirty="0"/>
              <a:t>Common problems</a:t>
            </a:r>
          </a:p>
          <a:p>
            <a:pPr lvl="1"/>
            <a:r>
              <a:rPr lang="en-US" dirty="0"/>
              <a:t>Solutions to common problems</a:t>
            </a:r>
          </a:p>
          <a:p>
            <a:r>
              <a:rPr lang="en-US" dirty="0"/>
              <a:t>To better grasp how values in the scope of a function actually work</a:t>
            </a:r>
          </a:p>
          <a:p>
            <a:r>
              <a:rPr lang="en-US" dirty="0"/>
              <a:t>To practice function calls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2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Forgetting to write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dirty="0"/>
              <a:t>statement</a:t>
            </a:r>
          </a:p>
          <a:p>
            <a:pPr marL="457200" lvl="1" indent="0">
              <a:buNone/>
            </a:pPr>
            <a:r>
              <a:rPr lang="pt-BR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(num1, num2):</a:t>
            </a:r>
          </a:p>
          <a:p>
            <a:pPr marL="457200" lvl="1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"doing"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num1, 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num2)</a:t>
            </a:r>
          </a:p>
          <a:p>
            <a:pPr marL="457200" lvl="1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answer = num1 * num2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product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(3, 5)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"result is"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product)</a:t>
            </a:r>
            <a:endParaRPr lang="en-US" sz="2400" dirty="0"/>
          </a:p>
          <a:p>
            <a:pPr lvl="3"/>
            <a:endParaRPr lang="en-US" dirty="0"/>
          </a:p>
          <a:p>
            <a:r>
              <a:rPr lang="en-US" dirty="0"/>
              <a:t>What is the code’s output now?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77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Forgetting to write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dirty="0"/>
              <a:t>statement</a:t>
            </a:r>
          </a:p>
          <a:p>
            <a:pPr marL="457200" lvl="1" indent="0">
              <a:buNone/>
            </a:pPr>
            <a:r>
              <a:rPr lang="pt-BR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(num1, num2):</a:t>
            </a:r>
          </a:p>
          <a:p>
            <a:pPr marL="457200" lvl="1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"doing"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num1, 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num2)</a:t>
            </a:r>
          </a:p>
          <a:p>
            <a:pPr marL="457200" lvl="1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answer = num1 * num2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product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(3, 5)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"result is"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product)</a:t>
            </a:r>
            <a:endParaRPr lang="en-US" sz="2400" dirty="0"/>
          </a:p>
          <a:p>
            <a:pPr lvl="3"/>
            <a:endParaRPr lang="en-US" dirty="0"/>
          </a:p>
          <a:p>
            <a:r>
              <a:rPr lang="en-US" dirty="0"/>
              <a:t>What is the code’s output now?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174392" y="5154863"/>
            <a:ext cx="3050233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Variable given the return value has a value of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None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97939" y="3983716"/>
            <a:ext cx="290403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doing 3 * 5</a:t>
            </a:r>
          </a:p>
          <a:p>
            <a:pPr algn="ctr"/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 is None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1968759" y="4814714"/>
            <a:ext cx="1205633" cy="53730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76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Forgetting to assign the returned value</a:t>
            </a:r>
          </a:p>
          <a:p>
            <a:pPr marL="457200" lvl="1" indent="0">
              <a:buNone/>
            </a:pPr>
            <a:r>
              <a:rPr lang="pt-BR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(num1, num2):</a:t>
            </a:r>
          </a:p>
          <a:p>
            <a:pPr marL="457200" lvl="1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"doing"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num1, 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num2)</a:t>
            </a:r>
          </a:p>
          <a:p>
            <a:pPr marL="457200" lvl="1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num1 * num2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(7, 8)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"result is"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product)</a:t>
            </a:r>
            <a:endParaRPr lang="en-US" sz="2400" dirty="0"/>
          </a:p>
          <a:p>
            <a:pPr lvl="3"/>
            <a:endParaRPr lang="en-US" dirty="0"/>
          </a:p>
          <a:p>
            <a:r>
              <a:rPr lang="en-US" dirty="0"/>
              <a:t>What is the code’s output now?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36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Forgetting to assign the returned value</a:t>
            </a:r>
          </a:p>
          <a:p>
            <a:pPr marL="457200" lvl="1" indent="0">
              <a:buNone/>
            </a:pPr>
            <a:r>
              <a:rPr lang="pt-BR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(num1, num2):</a:t>
            </a:r>
          </a:p>
          <a:p>
            <a:pPr marL="457200" lvl="1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"doing"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num1, 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num2)</a:t>
            </a:r>
          </a:p>
          <a:p>
            <a:pPr marL="457200" lvl="1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num1 * num2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(7, 8)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"result is"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product)</a:t>
            </a:r>
            <a:endParaRPr lang="en-US" sz="2400" dirty="0"/>
          </a:p>
          <a:p>
            <a:pPr lvl="3"/>
            <a:endParaRPr lang="en-US" dirty="0"/>
          </a:p>
          <a:p>
            <a:r>
              <a:rPr lang="en-US" dirty="0"/>
              <a:t>What is the code’s output now?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299788" y="5292546"/>
            <a:ext cx="350218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Should have assigned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to the return value of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97939" y="3983716"/>
            <a:ext cx="290403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doing 7 * 8</a:t>
            </a:r>
          </a:p>
          <a:p>
            <a:pPr algn="ctr"/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[syntax error]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1968761" y="4814714"/>
            <a:ext cx="3331027" cy="53730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722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Errors and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82519" cy="4517689"/>
          </a:xfrm>
        </p:spPr>
        <p:txBody>
          <a:bodyPr/>
          <a:lstStyle/>
          <a:p>
            <a:r>
              <a:rPr lang="en-US" dirty="0"/>
              <a:t>If your value-returning functions produce strange messages, check to make sure you </a:t>
            </a:r>
            <a:br>
              <a:rPr lang="en-US" dirty="0"/>
            </a:br>
            <a:r>
              <a:rPr lang="en-US" dirty="0"/>
              <a:t>used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dirty="0"/>
              <a:t>correctly!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unsupported operand type(s) for *: '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NoneType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 and '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457200" lvl="1" indent="0">
              <a:buNone/>
            </a:pP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'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NoneType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 object is not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67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“Modifying” Parameters</a:t>
            </a:r>
          </a:p>
        </p:txBody>
      </p:sp>
    </p:spTree>
    <p:extLst>
      <p:ext uri="{BB962C8B-B14F-4D97-AF65-F5344CB8AC3E}">
        <p14:creationId xmlns:p14="http://schemas.microsoft.com/office/powerpoint/2010/main" val="30606713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Bank Interest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Suppose you are writing a program that manages bank accounts</a:t>
            </a:r>
          </a:p>
          <a:p>
            <a:pPr eaLnBrk="1" hangingPunct="1"/>
            <a:r>
              <a:rPr lang="en-US" altLang="en-US" dirty="0"/>
              <a:t>One function we would need to create is one to accumulate interest on the account</a:t>
            </a:r>
          </a:p>
          <a:p>
            <a:pPr marL="0" indent="0" eaLnBrk="1" hangingPunct="1"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9125" y="4505324"/>
            <a:ext cx="81956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800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8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balance = </a:t>
            </a:r>
            <a:r>
              <a:rPr lang="en-US" altLang="en-US" sz="28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33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Bank Interest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We want to set the balance of the account to a new value that includes the interest amount</a:t>
            </a:r>
          </a:p>
          <a:p>
            <a:pPr marL="0" indent="0" eaLnBrk="1" hangingPunct="1">
              <a:buNone/>
            </a:pP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292" y="3222977"/>
            <a:ext cx="52854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b="1" dirty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(amount, rate)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(amount)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main()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8383" y="5618962"/>
            <a:ext cx="2346556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cs typeface="Courier New" panose="02070309020205020404" pitchFamily="49" charset="0"/>
              </a:rPr>
              <a:t>Is this what we wanted to happen?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11381" y="4900359"/>
            <a:ext cx="963105" cy="40011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</a:p>
        </p:txBody>
      </p:sp>
      <p:pic>
        <p:nvPicPr>
          <p:cNvPr id="1026" name="Picture 2" descr="https://pixabay.com/static/uploads/photo/2015/02/13/09/47/finance-634901_6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988" y="3720814"/>
            <a:ext cx="2606034" cy="2606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400015" y="3892995"/>
            <a:ext cx="2231074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cs typeface="Courier New" panose="02070309020205020404" pitchFamily="49" charset="0"/>
              </a:rPr>
              <a:t>What is the output of this code?</a:t>
            </a:r>
          </a:p>
        </p:txBody>
      </p:sp>
    </p:spTree>
    <p:extLst>
      <p:ext uri="{BB962C8B-B14F-4D97-AF65-F5344CB8AC3E}">
        <p14:creationId xmlns:p14="http://schemas.microsoft.com/office/powerpoint/2010/main" val="136584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 animBg="1"/>
      <p:bldP spid="1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What’s Going 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pPr eaLnBrk="1" hangingPunct="1"/>
            <a:r>
              <a:rPr lang="en-US" altLang="en-US" dirty="0"/>
              <a:t>It was intended that the 5% would be </a:t>
            </a:r>
            <a:br>
              <a:rPr lang="en-US" altLang="en-US" dirty="0"/>
            </a:br>
            <a:r>
              <a:rPr lang="en-US" altLang="en-US" dirty="0"/>
              <a:t>added to the amount, returning $1050</a:t>
            </a:r>
          </a:p>
          <a:p>
            <a:pPr eaLnBrk="1" hangingPunct="1"/>
            <a:r>
              <a:rPr lang="en-US" altLang="en-US" dirty="0"/>
              <a:t>Was $1000 the desired output?</a:t>
            </a:r>
          </a:p>
          <a:p>
            <a:endParaRPr lang="en-US" altLang="en-US" dirty="0"/>
          </a:p>
          <a:p>
            <a:pPr eaLnBrk="1" hangingPunct="1"/>
            <a:r>
              <a:rPr lang="en-US" altLang="en-US" dirty="0"/>
              <a:t>No – so what went wrong?</a:t>
            </a:r>
          </a:p>
          <a:p>
            <a:pPr eaLnBrk="1" hangingPunct="1"/>
            <a:r>
              <a:rPr lang="en-US" altLang="en-US" dirty="0"/>
              <a:t>This is a very common mistake to make!</a:t>
            </a:r>
          </a:p>
          <a:p>
            <a:pPr lvl="1"/>
            <a:r>
              <a:rPr lang="en-US" altLang="en-US" sz="3200" dirty="0"/>
              <a:t>Let’s trace through the code and figure it out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2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Tracing the Bank Interest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First, we create two variables that are local to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7706" y="3630553"/>
            <a:ext cx="52854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b="1" dirty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(amount, rate)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(amount)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main()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941" y="5012003"/>
            <a:ext cx="1943100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cs typeface="Courier New" panose="02070309020205020404" pitchFamily="49" charset="0"/>
              </a:rPr>
              <a:t>local variables </a:t>
            </a:r>
            <a:br>
              <a:rPr lang="en-US" sz="2000" dirty="0">
                <a:solidFill>
                  <a:prstClr val="black"/>
                </a:solidFill>
                <a:cs typeface="Courier New" panose="02070309020205020404" pitchFamily="49" charset="0"/>
              </a:rPr>
            </a:br>
            <a:r>
              <a:rPr lang="en-US" sz="2000" dirty="0">
                <a:solidFill>
                  <a:prstClr val="black"/>
                </a:solidFill>
                <a:cs typeface="Courier New" panose="02070309020205020404" pitchFamily="49" charset="0"/>
              </a:rPr>
              <a:t>of 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344041" y="5213040"/>
            <a:ext cx="1827245" cy="13897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2344041" y="5365946"/>
            <a:ext cx="1827245" cy="10173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60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Review: Parts of a Function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66106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Tracing the Bank Interest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Second, we call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dirty="0"/>
              <a:t> and </a:t>
            </a:r>
            <a:br>
              <a:rPr lang="en-US" altLang="en-US" dirty="0"/>
            </a:br>
            <a:r>
              <a:rPr lang="en-US" altLang="en-US" dirty="0"/>
              <a:t>pass the values of the local variables of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altLang="en-US" dirty="0"/>
              <a:t> as arguments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7706" y="3630553"/>
            <a:ext cx="52854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b="1" dirty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(amount, rate)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(amount)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main()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5055" y="5119923"/>
            <a:ext cx="2172781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cs typeface="Courier New" panose="02070309020205020404" pitchFamily="49" charset="0"/>
              </a:rPr>
              <a:t>Call to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cxnSp>
        <p:nvCxnSpPr>
          <p:cNvPr id="15" name="Straight Arrow Connector 14"/>
          <p:cNvCxnSpPr>
            <a:stCxn id="14" idx="3"/>
          </p:cNvCxnSpPr>
          <p:nvPr/>
        </p:nvCxnSpPr>
        <p:spPr>
          <a:xfrm>
            <a:off x="2547836" y="5473866"/>
            <a:ext cx="1586419" cy="25572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24892" y="3625228"/>
            <a:ext cx="2172781" cy="132343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cs typeface="Courier New" panose="02070309020205020404" pitchFamily="49" charset="0"/>
              </a:rPr>
              <a:t>Passing the </a:t>
            </a:r>
            <a:r>
              <a:rPr lang="en-US" sz="2000" b="1" dirty="0">
                <a:solidFill>
                  <a:prstClr val="black"/>
                </a:solidFill>
                <a:cs typeface="Courier New" panose="02070309020205020404" pitchFamily="49" charset="0"/>
              </a:rPr>
              <a:t>values</a:t>
            </a:r>
            <a:r>
              <a:rPr lang="en-US" sz="2000" dirty="0">
                <a:solidFill>
                  <a:prstClr val="black"/>
                </a:solidFill>
                <a:cs typeface="Courier New" panose="02070309020205020404" pitchFamily="49" charset="0"/>
              </a:rPr>
              <a:t> stored in amount and rate, which are local variables</a:t>
            </a:r>
            <a:endParaRPr lang="en-US" sz="2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224892" y="4918592"/>
            <a:ext cx="678368" cy="66368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903260" y="4918592"/>
            <a:ext cx="203335" cy="66368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0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Tracing the Bank Interest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Third, when control is passed to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2800" dirty="0"/>
              <a:t>, the formal parameters (balance and rate) are set to the value of the arguments (amount and rate)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7706" y="3630553"/>
            <a:ext cx="52854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b="1" dirty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(amount, rate)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(amount)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main()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3830180"/>
            <a:ext cx="2172781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cs typeface="Courier New" panose="02070309020205020404" pitchFamily="49" charset="0"/>
              </a:rPr>
              <a:t>Control passes to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cxnSp>
        <p:nvCxnSpPr>
          <p:cNvPr id="12" name="Straight Arrow Connector 11"/>
          <p:cNvCxnSpPr>
            <a:stCxn id="11" idx="3"/>
          </p:cNvCxnSpPr>
          <p:nvPr/>
        </p:nvCxnSpPr>
        <p:spPr>
          <a:xfrm flipV="1">
            <a:off x="2629981" y="3830180"/>
            <a:ext cx="938651" cy="35394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547937" y="4607573"/>
            <a:ext cx="2345762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balance = 1000</a:t>
            </a:r>
          </a:p>
          <a:p>
            <a:pPr algn="ctr"/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rate = 0.05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304577" y="3904240"/>
            <a:ext cx="0" cy="75702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569071" y="3904240"/>
            <a:ext cx="820565" cy="102649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92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Tracing the Bank Interest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Even though the parameter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rate</a:t>
            </a:r>
            <a:r>
              <a:rPr lang="en-US" altLang="en-US" sz="2800" dirty="0"/>
              <a:t> appears in both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altLang="en-US" sz="2800" dirty="0"/>
              <a:t> and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2800" dirty="0"/>
              <a:t> they are two </a:t>
            </a:r>
            <a:r>
              <a:rPr lang="en-US" altLang="en-US" sz="2800" u="sng" dirty="0"/>
              <a:t>separate</a:t>
            </a:r>
            <a:r>
              <a:rPr lang="en-US" altLang="en-US" sz="2800" dirty="0"/>
              <a:t> variables because of 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7706" y="3630553"/>
            <a:ext cx="52854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b="1" dirty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(amount, rate)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(amount)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main()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0873" y="3846919"/>
            <a:ext cx="2121587" cy="175432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Even though rate exists in both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and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they are in two separate scopes</a:t>
            </a:r>
          </a:p>
        </p:txBody>
      </p:sp>
      <p:cxnSp>
        <p:nvCxnSpPr>
          <p:cNvPr id="14" name="Straight Arrow Connector 13"/>
          <p:cNvCxnSpPr>
            <a:stCxn id="13" idx="3"/>
          </p:cNvCxnSpPr>
          <p:nvPr/>
        </p:nvCxnSpPr>
        <p:spPr>
          <a:xfrm>
            <a:off x="2412460" y="4724082"/>
            <a:ext cx="1741251" cy="76231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3"/>
          </p:cNvCxnSpPr>
          <p:nvPr/>
        </p:nvCxnSpPr>
        <p:spPr>
          <a:xfrm flipV="1">
            <a:off x="2412460" y="3846919"/>
            <a:ext cx="4639136" cy="87716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26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 other words, the </a:t>
            </a:r>
            <a:r>
              <a:rPr lang="en-US" altLang="en-US" b="1" i="1" dirty="0"/>
              <a:t>formal parameters </a:t>
            </a: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dirty="0"/>
              <a:t>of a function only receive the </a:t>
            </a:r>
            <a:r>
              <a:rPr lang="en-US" altLang="en-US" u="sng" dirty="0"/>
              <a:t>values</a:t>
            </a:r>
            <a:r>
              <a:rPr lang="en-US" altLang="en-US" dirty="0"/>
              <a:t> of </a:t>
            </a:r>
            <a:br>
              <a:rPr lang="en-US" altLang="en-US" dirty="0"/>
            </a:br>
            <a:r>
              <a:rPr lang="en-US" altLang="en-US" dirty="0"/>
              <a:t>the </a:t>
            </a:r>
            <a:r>
              <a:rPr lang="en-US" altLang="en-US" b="1" i="1" dirty="0"/>
              <a:t>arguments</a:t>
            </a:r>
          </a:p>
          <a:p>
            <a:pPr lvl="3"/>
            <a:endParaRPr lang="en-US" altLang="en-US" dirty="0"/>
          </a:p>
          <a:p>
            <a:pPr eaLnBrk="1" hangingPunct="1"/>
            <a:r>
              <a:rPr lang="en-US" altLang="en-US" dirty="0"/>
              <a:t>The function does </a:t>
            </a:r>
            <a:r>
              <a:rPr lang="en-US" altLang="en-US" u="sng" dirty="0"/>
              <a:t>not</a:t>
            </a:r>
            <a:r>
              <a:rPr lang="en-US" altLang="en-US" dirty="0"/>
              <a:t> have access </a:t>
            </a:r>
            <a:br>
              <a:rPr lang="en-US" altLang="en-US" dirty="0"/>
            </a:br>
            <a:r>
              <a:rPr lang="en-US" altLang="en-US" dirty="0"/>
              <a:t>to the original variable in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48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Bank Interest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292" y="2391980"/>
            <a:ext cx="718978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>
                <a:solidFill>
                  <a:srgbClr val="0000CC"/>
                </a:solidFill>
                <a:latin typeface="Courier New" panose="02070309020205020404" pitchFamily="49" charset="0"/>
              </a:rPr>
              <a:t>return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sz="2400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sz="2400" b="1" dirty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sz="2400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amount = </a:t>
            </a:r>
            <a:r>
              <a:rPr lang="en-US" altLang="en-US" sz="24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(amount, rate)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(amount)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main()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altLang="en-US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9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Bank Interest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292" y="2391980"/>
            <a:ext cx="718978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>
                <a:solidFill>
                  <a:srgbClr val="0000CC"/>
                </a:solidFill>
                <a:latin typeface="Courier New" panose="02070309020205020404" pitchFamily="49" charset="0"/>
              </a:rPr>
              <a:t>return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sz="2400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sz="2400" b="1" dirty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sz="2400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amount = </a:t>
            </a:r>
            <a:r>
              <a:rPr lang="en-US" altLang="en-US" sz="24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(amount, rate)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(amount)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main()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altLang="en-US" sz="2400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5062" y="3652705"/>
            <a:ext cx="305023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These are the only parts we changed</a:t>
            </a:r>
          </a:p>
        </p:txBody>
      </p:sp>
      <p:sp>
        <p:nvSpPr>
          <p:cNvPr id="7" name="Rounded Rectangle 6"/>
          <p:cNvSpPr/>
          <p:nvPr/>
        </p:nvSpPr>
        <p:spPr>
          <a:xfrm flipH="1">
            <a:off x="1485152" y="3185200"/>
            <a:ext cx="3303663" cy="3599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 flipH="1">
            <a:off x="1485153" y="4983103"/>
            <a:ext cx="1676335" cy="3599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19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92247" cy="4517689"/>
          </a:xfrm>
        </p:spPr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 + %</a:t>
            </a:r>
          </a:p>
          <a:p>
            <a:pPr lvl="1"/>
            <a:r>
              <a:rPr lang="en-US" dirty="0"/>
              <a:t>(Meta + Shift + 5)</a:t>
            </a:r>
          </a:p>
          <a:p>
            <a:pPr lvl="1"/>
            <a:r>
              <a:rPr lang="en-US" dirty="0"/>
              <a:t>Search and replace</a:t>
            </a:r>
          </a:p>
          <a:p>
            <a:pPr lvl="2"/>
            <a:r>
              <a:rPr lang="en-US" dirty="0"/>
              <a:t>Keeps correct case!  (cat -&gt; dog, Cat -&gt; Dog, CAT -&gt; DOG)</a:t>
            </a:r>
          </a:p>
          <a:p>
            <a:pPr lvl="4"/>
            <a:endParaRPr lang="en-US" dirty="0"/>
          </a:p>
          <a:p>
            <a:r>
              <a:rPr lang="en-US" dirty="0"/>
              <a:t>First, type the thing to search for; hit Enter</a:t>
            </a:r>
          </a:p>
          <a:p>
            <a:r>
              <a:rPr lang="en-US" dirty="0"/>
              <a:t>Second, type the thing replace it with; Enter</a:t>
            </a:r>
          </a:p>
          <a:p>
            <a:pPr lvl="1"/>
            <a:r>
              <a:rPr lang="en-US" dirty="0"/>
              <a:t>Hit “y” or “n” for each highlighted instance to indicate if you want to replace that one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4963" y="1051856"/>
            <a:ext cx="6214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emacs Shortcut</a:t>
            </a:r>
          </a:p>
        </p:txBody>
      </p:sp>
    </p:spTree>
    <p:extLst>
      <p:ext uri="{BB962C8B-B14F-4D97-AF65-F5344CB8AC3E}">
        <p14:creationId xmlns:p14="http://schemas.microsoft.com/office/powerpoint/2010/main" val="40781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1 out this evening</a:t>
            </a:r>
          </a:p>
          <a:p>
            <a:pPr lvl="1"/>
            <a:r>
              <a:rPr lang="en-US" dirty="0"/>
              <a:t>Read the whole document before </a:t>
            </a:r>
            <a:r>
              <a:rPr lang="en-US"/>
              <a:t>you start!</a:t>
            </a:r>
            <a:endParaRPr lang="en-US" dirty="0"/>
          </a:p>
          <a:p>
            <a:pPr lvl="1"/>
            <a:r>
              <a:rPr lang="en-US" dirty="0"/>
              <a:t>Design due by Monday, Oct 22nd at 8:59:59 PM</a:t>
            </a:r>
          </a:p>
          <a:p>
            <a:pPr lvl="1"/>
            <a:r>
              <a:rPr lang="en-US" dirty="0"/>
              <a:t>Final due by Monday, Oct 29th at 8:59:59 PM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5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Cardboard box:</a:t>
            </a:r>
          </a:p>
          <a:p>
            <a:pPr lvl="1"/>
            <a:r>
              <a:rPr lang="en-US" sz="1600" dirty="0"/>
              <a:t>https://pixabay.com/p-220256/</a:t>
            </a:r>
          </a:p>
          <a:p>
            <a:r>
              <a:rPr lang="en-US" sz="2000" dirty="0"/>
              <a:t>Wooden ship (adapted from):</a:t>
            </a:r>
          </a:p>
          <a:p>
            <a:pPr lvl="1"/>
            <a:r>
              <a:rPr lang="en-US" sz="1600" dirty="0"/>
              <a:t>https://pixabay.com/p-307603/</a:t>
            </a:r>
          </a:p>
          <a:p>
            <a:r>
              <a:rPr lang="en-US" sz="2000" dirty="0"/>
              <a:t>Coconut island (adapted from):</a:t>
            </a:r>
          </a:p>
          <a:p>
            <a:pPr lvl="1"/>
            <a:r>
              <a:rPr lang="en-US" sz="1600" dirty="0"/>
              <a:t>https://pixabay.com/p-1892861/</a:t>
            </a:r>
          </a:p>
          <a:p>
            <a:r>
              <a:rPr lang="en-US" sz="2000" dirty="0"/>
              <a:t>Dollar sign:</a:t>
            </a:r>
          </a:p>
          <a:p>
            <a:pPr lvl="1"/>
            <a:r>
              <a:rPr lang="en-US" sz="1600" dirty="0"/>
              <a:t>https://pixabay.com/p-634901/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Vocabulary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1807" y="3004572"/>
            <a:ext cx="75102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(year, name):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lines of code</a:t>
            </a:r>
          </a:p>
          <a:p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more lines of code</a:t>
            </a:r>
          </a:p>
          <a:p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(2015, </a:t>
            </a:r>
            <a:r>
              <a:rPr lang="en-US" sz="2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"Xavier"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91807" y="2002887"/>
            <a:ext cx="202387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cs typeface="Courier New" panose="02070309020205020404" pitchFamily="49" charset="0"/>
              </a:rPr>
              <a:t>_______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____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77682" y="2445380"/>
            <a:ext cx="767437" cy="6513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99344" y="2309409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_____ _________</a:t>
            </a:r>
          </a:p>
        </p:txBody>
      </p:sp>
      <p:sp>
        <p:nvSpPr>
          <p:cNvPr id="11" name="Right Brace 10"/>
          <p:cNvSpPr/>
          <p:nvPr/>
        </p:nvSpPr>
        <p:spPr>
          <a:xfrm rot="5400000" flipH="1">
            <a:off x="5365373" y="1892853"/>
            <a:ext cx="395829" cy="2152269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3004572"/>
            <a:ext cx="141478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_______ _______</a:t>
            </a:r>
          </a:p>
        </p:txBody>
      </p:sp>
      <p:sp>
        <p:nvSpPr>
          <p:cNvPr id="16" name="Right Brace 15"/>
          <p:cNvSpPr/>
          <p:nvPr/>
        </p:nvSpPr>
        <p:spPr>
          <a:xfrm flipH="1">
            <a:off x="1842207" y="2908585"/>
            <a:ext cx="395829" cy="1385102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5670" y="4996253"/>
            <a:ext cx="180445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cs typeface="Courier New" panose="02070309020205020404" pitchFamily="49" charset="0"/>
              </a:rPr>
              <a:t>_______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___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963379" y="5327356"/>
            <a:ext cx="968357" cy="9219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41508" y="2751403"/>
            <a:ext cx="1246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______ ____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371199" y="3400400"/>
            <a:ext cx="1085088" cy="27637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60803" y="5908986"/>
            <a:ext cx="1847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_________</a:t>
            </a:r>
          </a:p>
        </p:txBody>
      </p:sp>
      <p:sp>
        <p:nvSpPr>
          <p:cNvPr id="13" name="Right Brace 12"/>
          <p:cNvSpPr/>
          <p:nvPr/>
        </p:nvSpPr>
        <p:spPr>
          <a:xfrm rot="16200000" flipH="1">
            <a:off x="5836463" y="4314002"/>
            <a:ext cx="395829" cy="2900381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739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Vocabulary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1807" y="3004572"/>
            <a:ext cx="75102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(year, name):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lines of code</a:t>
            </a:r>
          </a:p>
          <a:p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more lines of code</a:t>
            </a:r>
          </a:p>
          <a:p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(2015, </a:t>
            </a:r>
            <a:r>
              <a:rPr lang="en-US" sz="2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"Xavier"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91807" y="2002887"/>
            <a:ext cx="202387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n___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77682" y="2445380"/>
            <a:ext cx="767437" cy="6513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99344" y="2309409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f____ p________</a:t>
            </a:r>
          </a:p>
        </p:txBody>
      </p:sp>
      <p:sp>
        <p:nvSpPr>
          <p:cNvPr id="11" name="Right Brace 10"/>
          <p:cNvSpPr/>
          <p:nvPr/>
        </p:nvSpPr>
        <p:spPr>
          <a:xfrm rot="5400000" flipH="1">
            <a:off x="5365373" y="1892853"/>
            <a:ext cx="395829" cy="2152269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3004572"/>
            <a:ext cx="141478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d______</a:t>
            </a:r>
          </a:p>
        </p:txBody>
      </p:sp>
      <p:sp>
        <p:nvSpPr>
          <p:cNvPr id="16" name="Right Brace 15"/>
          <p:cNvSpPr/>
          <p:nvPr/>
        </p:nvSpPr>
        <p:spPr>
          <a:xfrm flipH="1">
            <a:off x="1842207" y="2908585"/>
            <a:ext cx="395829" cy="1385102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5670" y="4996253"/>
            <a:ext cx="180445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c__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963379" y="5327356"/>
            <a:ext cx="968357" cy="9219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41508" y="2751403"/>
            <a:ext cx="1246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b___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371199" y="3400400"/>
            <a:ext cx="1085088" cy="27637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60803" y="5908986"/>
            <a:ext cx="1847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a________</a:t>
            </a:r>
          </a:p>
        </p:txBody>
      </p:sp>
      <p:sp>
        <p:nvSpPr>
          <p:cNvPr id="13" name="Right Brace 12"/>
          <p:cNvSpPr/>
          <p:nvPr/>
        </p:nvSpPr>
        <p:spPr>
          <a:xfrm rot="16200000" flipH="1">
            <a:off x="5836463" y="4314002"/>
            <a:ext cx="395829" cy="2900381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671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Vocabulary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1807" y="3004572"/>
            <a:ext cx="75102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(year, name):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lines of code</a:t>
            </a:r>
          </a:p>
          <a:p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more lines of code</a:t>
            </a:r>
          </a:p>
          <a:p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(2015, </a:t>
            </a:r>
            <a:r>
              <a:rPr lang="en-US" sz="2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"Xavier"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91807" y="2002887"/>
            <a:ext cx="202387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n___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9344" y="2309409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f____ p________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3004572"/>
            <a:ext cx="141478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d______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5670" y="4996253"/>
            <a:ext cx="180445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c__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41508" y="2751403"/>
            <a:ext cx="1246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b___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60803" y="5908986"/>
            <a:ext cx="1847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a________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93375" y="2004455"/>
            <a:ext cx="202387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name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00912" y="2310977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formal parameters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62371" y="5910554"/>
            <a:ext cx="1847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arguments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43076" y="2752971"/>
            <a:ext cx="1246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body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7744" y="4992624"/>
            <a:ext cx="180445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call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8768" y="3006140"/>
            <a:ext cx="141478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definition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77682" y="2445380"/>
            <a:ext cx="767437" cy="6513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ight Brace 10"/>
          <p:cNvSpPr/>
          <p:nvPr/>
        </p:nvSpPr>
        <p:spPr>
          <a:xfrm rot="5400000" flipH="1">
            <a:off x="5365373" y="1892853"/>
            <a:ext cx="395829" cy="2152269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ight Brace 15"/>
          <p:cNvSpPr/>
          <p:nvPr/>
        </p:nvSpPr>
        <p:spPr>
          <a:xfrm flipH="1">
            <a:off x="1842207" y="2908585"/>
            <a:ext cx="395829" cy="1385102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963379" y="5327356"/>
            <a:ext cx="968357" cy="9219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371199" y="3400400"/>
            <a:ext cx="1085088" cy="27637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 rot="16200000" flipH="1">
            <a:off x="5836463" y="4314002"/>
            <a:ext cx="395829" cy="2900381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16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File Layout and Constants</a:t>
            </a:r>
          </a:p>
        </p:txBody>
      </p:sp>
    </p:spTree>
    <p:extLst>
      <p:ext uri="{BB962C8B-B14F-4D97-AF65-F5344CB8AC3E}">
        <p14:creationId xmlns:p14="http://schemas.microsoft.com/office/powerpoint/2010/main" val="386136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14072</TotalTime>
  <Words>2405</Words>
  <Application>Microsoft Office PowerPoint</Application>
  <PresentationFormat>On-screen Show (4:3)</PresentationFormat>
  <Paragraphs>658</Paragraphs>
  <Slides>58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3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11 – Functions (cont)</vt:lpstr>
      <vt:lpstr>Last Class We Covered</vt:lpstr>
      <vt:lpstr>Any Questions from Last Time?</vt:lpstr>
      <vt:lpstr>Today’s Objectives</vt:lpstr>
      <vt:lpstr>Review: Parts of a Function</vt:lpstr>
      <vt:lpstr>Function Vocabulary</vt:lpstr>
      <vt:lpstr>Function Vocabulary</vt:lpstr>
      <vt:lpstr>Function Vocabulary</vt:lpstr>
      <vt:lpstr>File Layout and Constants</vt:lpstr>
      <vt:lpstr>Layout of a Python File</vt:lpstr>
      <vt:lpstr>Note On Global Constants</vt:lpstr>
      <vt:lpstr>Return Statements</vt:lpstr>
      <vt:lpstr>Giving Information to a Function</vt:lpstr>
      <vt:lpstr>Getting Information from a Function</vt:lpstr>
      <vt:lpstr>Functions that Return Values</vt:lpstr>
      <vt:lpstr>Handling Return Values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Island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None and Common Problems</vt:lpstr>
      <vt:lpstr>Every Function Returns Something</vt:lpstr>
      <vt:lpstr>Example (That We’ll Break Soon)</vt:lpstr>
      <vt:lpstr>Problem #1</vt:lpstr>
      <vt:lpstr>Problem #1</vt:lpstr>
      <vt:lpstr>Problem #2</vt:lpstr>
      <vt:lpstr>Problem #2</vt:lpstr>
      <vt:lpstr>Common Errors and Problems</vt:lpstr>
      <vt:lpstr>“Modifying” Parameters</vt:lpstr>
      <vt:lpstr>Bank Interest Example</vt:lpstr>
      <vt:lpstr>Bank Interest Example</vt:lpstr>
      <vt:lpstr>What’s Going On?</vt:lpstr>
      <vt:lpstr>Tracing the Bank Interest Code</vt:lpstr>
      <vt:lpstr>Tracing the Bank Interest Code</vt:lpstr>
      <vt:lpstr>Tracing the Bank Interest Code</vt:lpstr>
      <vt:lpstr>Tracing the Bank Interest Code</vt:lpstr>
      <vt:lpstr>Scope</vt:lpstr>
      <vt:lpstr>New Bank Interest Code</vt:lpstr>
      <vt:lpstr>New Bank Interest Code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323</cp:revision>
  <dcterms:created xsi:type="dcterms:W3CDTF">2014-05-05T14:25:42Z</dcterms:created>
  <dcterms:modified xsi:type="dcterms:W3CDTF">2018-10-15T15:14:17Z</dcterms:modified>
</cp:coreProperties>
</file>